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57" r:id="rId2"/>
    <p:sldId id="340" r:id="rId3"/>
    <p:sldId id="258" r:id="rId4"/>
    <p:sldId id="259" r:id="rId5"/>
    <p:sldId id="260" r:id="rId6"/>
    <p:sldId id="261" r:id="rId7"/>
    <p:sldId id="262" r:id="rId8"/>
    <p:sldId id="337" r:id="rId9"/>
    <p:sldId id="263" r:id="rId10"/>
    <p:sldId id="264" r:id="rId11"/>
    <p:sldId id="338" r:id="rId12"/>
    <p:sldId id="333" r:id="rId13"/>
    <p:sldId id="265" r:id="rId14"/>
    <p:sldId id="339" r:id="rId15"/>
    <p:sldId id="342" r:id="rId16"/>
    <p:sldId id="273" r:id="rId17"/>
    <p:sldId id="274" r:id="rId18"/>
    <p:sldId id="275" r:id="rId19"/>
    <p:sldId id="276" r:id="rId20"/>
    <p:sldId id="278" r:id="rId21"/>
    <p:sldId id="279" r:id="rId22"/>
    <p:sldId id="360" r:id="rId23"/>
    <p:sldId id="280" r:id="rId24"/>
    <p:sldId id="323" r:id="rId25"/>
    <p:sldId id="321" r:id="rId26"/>
    <p:sldId id="284" r:id="rId27"/>
    <p:sldId id="283" r:id="rId28"/>
    <p:sldId id="343" r:id="rId29"/>
    <p:sldId id="344" r:id="rId30"/>
    <p:sldId id="345" r:id="rId31"/>
    <p:sldId id="327" r:id="rId32"/>
    <p:sldId id="346" r:id="rId33"/>
    <p:sldId id="347" r:id="rId34"/>
    <p:sldId id="348" r:id="rId35"/>
    <p:sldId id="350" r:id="rId36"/>
    <p:sldId id="351" r:id="rId37"/>
    <p:sldId id="352" r:id="rId38"/>
    <p:sldId id="354" r:id="rId39"/>
    <p:sldId id="355" r:id="rId40"/>
    <p:sldId id="361" r:id="rId41"/>
    <p:sldId id="362" r:id="rId42"/>
    <p:sldId id="363" r:id="rId43"/>
    <p:sldId id="364" r:id="rId44"/>
    <p:sldId id="365" r:id="rId45"/>
    <p:sldId id="358" r:id="rId46"/>
    <p:sldId id="359" r:id="rId47"/>
    <p:sldId id="31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35251-5DDF-4D5D-8627-854CB9A077D0}" type="datetimeFigureOut">
              <a:rPr lang="en-US" smtClean="0"/>
              <a:pPr/>
              <a:t>18/09/2019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76E34-A14A-458F-9B32-984414B4DBA8}" type="slidenum">
              <a:rPr lang="en-IN" smtClean="0"/>
              <a:pPr/>
              <a:t>‹#›</a:t>
            </a:fld>
            <a:endParaRPr lang="en-IN"/>
          </a:p>
        </p:txBody>
      </p:sp>
    </p:spTree>
    <p:extLst>
      <p:ext uri="{BB962C8B-B14F-4D97-AF65-F5344CB8AC3E}">
        <p14:creationId xmlns:p14="http://schemas.microsoft.com/office/powerpoint/2010/main" val="234491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0D6F4F0-9CFF-421E-A324-7BD7272246B1}" type="datetimeFigureOut">
              <a:rPr lang="en-US" smtClean="0"/>
              <a:pPr/>
              <a:t>18/09/2019</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E637B6A-4DF5-4043-87EF-643DBB678A9E}"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6F4F0-9CFF-421E-A324-7BD7272246B1}" type="datetimeFigureOut">
              <a:rPr lang="en-US" smtClean="0"/>
              <a:pPr/>
              <a:t>18/09/2019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7B6A-4DF5-4043-87EF-643DBB678A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6F4F0-9CFF-421E-A324-7BD7272246B1}" type="datetimeFigureOut">
              <a:rPr lang="en-US" smtClean="0"/>
              <a:pPr/>
              <a:t>18/09/2019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7B6A-4DF5-4043-87EF-643DBB678A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D6F4F0-9CFF-421E-A324-7BD7272246B1}" type="datetimeFigureOut">
              <a:rPr lang="en-US" smtClean="0"/>
              <a:pPr/>
              <a:t>18/09/2019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7B6A-4DF5-4043-87EF-643DBB678A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D6F4F0-9CFF-421E-A324-7BD7272246B1}" type="datetimeFigureOut">
              <a:rPr lang="en-US" smtClean="0"/>
              <a:pPr/>
              <a:t>18/09/2019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7B6A-4DF5-4043-87EF-643DBB678A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0D6F4F0-9CFF-421E-A324-7BD7272246B1}" type="datetimeFigureOut">
              <a:rPr lang="en-US" smtClean="0"/>
              <a:pPr/>
              <a:t>18/09/2019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7B6A-4DF5-4043-87EF-643DBB678A9E}"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D6F4F0-9CFF-421E-A324-7BD7272246B1}" type="datetimeFigureOut">
              <a:rPr lang="en-US" smtClean="0"/>
              <a:pPr/>
              <a:t>18/09/2019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7B6A-4DF5-4043-87EF-643DBB678A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D6F4F0-9CFF-421E-A324-7BD7272246B1}" type="datetimeFigureOut">
              <a:rPr lang="en-US" smtClean="0"/>
              <a:pPr/>
              <a:t>18/09/2019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7B6A-4DF5-4043-87EF-643DBB678A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6F4F0-9CFF-421E-A324-7BD7272246B1}" type="datetimeFigureOut">
              <a:rPr lang="en-US" smtClean="0"/>
              <a:pPr/>
              <a:t>18/09/2019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7B6A-4DF5-4043-87EF-643DBB678A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0D6F4F0-9CFF-421E-A324-7BD7272246B1}" type="datetimeFigureOut">
              <a:rPr lang="en-US" smtClean="0"/>
              <a:pPr/>
              <a:t>18/09/2019</a:t>
            </a:fld>
            <a:endParaRPr lang="en-US"/>
          </a:p>
        </p:txBody>
      </p:sp>
      <p:sp>
        <p:nvSpPr>
          <p:cNvPr id="7" name="Slide Number Placeholder 6"/>
          <p:cNvSpPr>
            <a:spLocks noGrp="1"/>
          </p:cNvSpPr>
          <p:nvPr>
            <p:ph type="sldNum" sz="quarter" idx="12"/>
          </p:nvPr>
        </p:nvSpPr>
        <p:spPr/>
        <p:txBody>
          <a:bodyPr/>
          <a:lstStyle/>
          <a:p>
            <a:fld id="{AE637B6A-4DF5-4043-87EF-643DBB678A9E}"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6F4F0-9CFF-421E-A324-7BD7272246B1}" type="datetimeFigureOut">
              <a:rPr lang="en-US" smtClean="0"/>
              <a:pPr/>
              <a:t>18/09/2019</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E637B6A-4DF5-4043-87EF-643DBB678A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0D6F4F0-9CFF-421E-A324-7BD7272246B1}" type="datetimeFigureOut">
              <a:rPr lang="en-US" smtClean="0"/>
              <a:pPr/>
              <a:t>18/09/2019</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E637B6A-4DF5-4043-87EF-643DBB678A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2.jpeg"/><Relationship Id="rId7" Type="http://schemas.openxmlformats.org/officeDocument/2006/relationships/image" Target="../media/image3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ountlitera.com/"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2.jpeg"/><Relationship Id="rId7" Type="http://schemas.openxmlformats.org/officeDocument/2006/relationships/image" Target="../media/image4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2.jpeg"/><Relationship Id="rId7" Type="http://schemas.openxmlformats.org/officeDocument/2006/relationships/image" Target="../media/image54.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drive.google.com/open?id=1hKz3eDFXMKCWi2hEUtsGNp6QznTmwvz3"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gif"/></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1.gif"/><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65.jpeg"/><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1.gif"/><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65.jpeg"/><Relationship Id="rId4" Type="http://schemas.openxmlformats.org/officeDocument/2006/relationships/image" Target="../media/image64.jpeg"/></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1.gif"/><Relationship Id="rId5" Type="http://schemas.openxmlformats.org/officeDocument/2006/relationships/image" Target="../media/image60.jpeg"/><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1.gif"/><Relationship Id="rId5" Type="http://schemas.openxmlformats.org/officeDocument/2006/relationships/image" Target="../media/image60.jpe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Rectangle 2"/>
          <p:cNvSpPr/>
          <p:nvPr/>
        </p:nvSpPr>
        <p:spPr>
          <a:xfrm>
            <a:off x="0" y="1214422"/>
            <a:ext cx="9144000" cy="1357322"/>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dirty="0" smtClean="0"/>
              <a:t>Mount </a:t>
            </a:r>
            <a:r>
              <a:rPr lang="en-US" sz="4000" dirty="0" err="1" smtClean="0"/>
              <a:t>Litera</a:t>
            </a:r>
            <a:r>
              <a:rPr lang="en-US" sz="4000" dirty="0" smtClean="0"/>
              <a:t>  Zee </a:t>
            </a:r>
            <a:r>
              <a:rPr lang="en-US" sz="4000" dirty="0" err="1"/>
              <a:t>School,Gondia</a:t>
            </a:r>
            <a:endParaRPr lang="en-US" sz="4000" dirty="0"/>
          </a:p>
        </p:txBody>
      </p:sp>
      <p:pic>
        <p:nvPicPr>
          <p:cNvPr id="4" name="Picture 3" descr="add.jpg"/>
          <p:cNvPicPr>
            <a:picLocks noChangeAspect="1"/>
          </p:cNvPicPr>
          <p:nvPr/>
        </p:nvPicPr>
        <p:blipFill>
          <a:blip r:embed="rId2"/>
          <a:stretch>
            <a:fillRect/>
          </a:stretch>
        </p:blipFill>
        <p:spPr>
          <a:xfrm>
            <a:off x="0" y="6215082"/>
            <a:ext cx="9144000" cy="642918"/>
          </a:xfrm>
          <a:prstGeom prst="rect">
            <a:avLst/>
          </a:prstGeom>
        </p:spPr>
      </p:pic>
      <p:pic>
        <p:nvPicPr>
          <p:cNvPr id="9" name="Picture 8" descr="photo.jpg"/>
          <p:cNvPicPr>
            <a:picLocks noChangeAspect="1"/>
          </p:cNvPicPr>
          <p:nvPr/>
        </p:nvPicPr>
        <p:blipFill>
          <a:blip r:embed="rId3" cstate="print"/>
          <a:stretch>
            <a:fillRect/>
          </a:stretch>
        </p:blipFill>
        <p:spPr>
          <a:xfrm>
            <a:off x="7143800" y="1"/>
            <a:ext cx="1357290" cy="930498"/>
          </a:xfrm>
          <a:prstGeom prst="rect">
            <a:avLst/>
          </a:prstGeom>
        </p:spPr>
      </p:pic>
      <p:pic>
        <p:nvPicPr>
          <p:cNvPr id="10" name="Picture 9" descr="school logo png.png"/>
          <p:cNvPicPr>
            <a:picLocks noChangeAspect="1"/>
          </p:cNvPicPr>
          <p:nvPr/>
        </p:nvPicPr>
        <p:blipFill>
          <a:blip r:embed="rId4" cstate="print"/>
          <a:stretch>
            <a:fillRect/>
          </a:stretch>
        </p:blipFill>
        <p:spPr>
          <a:xfrm>
            <a:off x="714348" y="142852"/>
            <a:ext cx="857256" cy="857256"/>
          </a:xfrm>
          <a:prstGeom prst="rect">
            <a:avLst/>
          </a:prstGeom>
          <a:ln>
            <a:noFill/>
          </a:ln>
          <a:effectLst>
            <a:outerShdw blurRad="190500" algn="tl" rotWithShape="0">
              <a:srgbClr val="000000">
                <a:alpha val="70000"/>
              </a:srgbClr>
            </a:outerShdw>
          </a:effectLst>
        </p:spPr>
      </p:pic>
      <p:sp>
        <p:nvSpPr>
          <p:cNvPr id="12" name="Title 1"/>
          <p:cNvSpPr txBox="1">
            <a:spLocks/>
          </p:cNvSpPr>
          <p:nvPr/>
        </p:nvSpPr>
        <p:spPr>
          <a:xfrm>
            <a:off x="239843" y="2854237"/>
            <a:ext cx="11182662" cy="1646302"/>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b="1" dirty="0">
              <a:solidFill>
                <a:srgbClr val="00B0F0"/>
              </a:solidFill>
            </a:endParaRPr>
          </a:p>
        </p:txBody>
      </p:sp>
      <p:pic>
        <p:nvPicPr>
          <p:cNvPr id="11" name="Picture 2" descr="D:\photos for school website\IMG-20190606-WA02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420888"/>
            <a:ext cx="8208912" cy="3506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42984"/>
            <a:ext cx="9144000" cy="785818"/>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7200" dirty="0" smtClean="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sp>
        <p:nvSpPr>
          <p:cNvPr id="2" name="Rectangle 1"/>
          <p:cNvSpPr/>
          <p:nvPr/>
        </p:nvSpPr>
        <p:spPr>
          <a:xfrm>
            <a:off x="3347865" y="1142984"/>
            <a:ext cx="5796136" cy="707886"/>
          </a:xfrm>
          <a:prstGeom prst="rect">
            <a:avLst/>
          </a:prstGeom>
        </p:spPr>
        <p:txBody>
          <a:bodyPr wrap="square">
            <a:spAutoFit/>
          </a:bodyPr>
          <a:lstStyle/>
          <a:p>
            <a:r>
              <a:rPr lang="en-IN" sz="4000" dirty="0" smtClean="0">
                <a:effectLst>
                  <a:outerShdw blurRad="38100" dist="38100" dir="2700000" algn="tl">
                    <a:srgbClr val="000000">
                      <a:alpha val="43137"/>
                    </a:srgbClr>
                  </a:outerShdw>
                </a:effectLst>
              </a:rPr>
              <a:t>Principal </a:t>
            </a:r>
            <a:endParaRPr lang="en-US" sz="4000" dirty="0">
              <a:effectLst>
                <a:outerShdw blurRad="38100" dist="38100" dir="2700000" algn="tl">
                  <a:srgbClr val="000000">
                    <a:alpha val="43137"/>
                  </a:srgbClr>
                </a:outerShdw>
              </a:effectLst>
            </a:endParaRPr>
          </a:p>
        </p:txBody>
      </p:sp>
      <p:pic>
        <p:nvPicPr>
          <p:cNvPr id="5" name="Picture 4"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8" name="Rectangle 7"/>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9" name="Picture 8" descr="add.jpg"/>
          <p:cNvPicPr>
            <a:picLocks noChangeAspect="1"/>
          </p:cNvPicPr>
          <p:nvPr/>
        </p:nvPicPr>
        <p:blipFill>
          <a:blip r:embed="rId3"/>
          <a:stretch>
            <a:fillRect/>
          </a:stretch>
        </p:blipFill>
        <p:spPr>
          <a:xfrm>
            <a:off x="0" y="6215082"/>
            <a:ext cx="9144000" cy="642918"/>
          </a:xfrm>
          <a:prstGeom prst="rect">
            <a:avLst/>
          </a:prstGeom>
        </p:spPr>
      </p:pic>
      <p:sp>
        <p:nvSpPr>
          <p:cNvPr id="11" name="Rectangle 10"/>
          <p:cNvSpPr/>
          <p:nvPr/>
        </p:nvSpPr>
        <p:spPr>
          <a:xfrm>
            <a:off x="3635896" y="2924944"/>
            <a:ext cx="4424536" cy="26771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endParaRPr lang="en-IN" sz="2000" b="1" dirty="0" smtClean="0">
              <a:solidFill>
                <a:srgbClr val="002060"/>
              </a:solidFill>
              <a:latin typeface="Times New Roman" pitchFamily="18" charset="0"/>
              <a:cs typeface="Times New Roman" pitchFamily="18" charset="0"/>
            </a:endParaRPr>
          </a:p>
          <a:p>
            <a:pPr algn="ctr"/>
            <a:endParaRPr lang="en-IN" sz="2000" b="1" dirty="0" smtClean="0">
              <a:solidFill>
                <a:srgbClr val="002060"/>
              </a:solidFill>
              <a:latin typeface="Times New Roman" pitchFamily="18" charset="0"/>
              <a:cs typeface="Times New Roman" pitchFamily="18" charset="0"/>
            </a:endParaRPr>
          </a:p>
          <a:p>
            <a:pPr algn="ctr"/>
            <a:r>
              <a:rPr lang="en-IN" sz="2000" b="1" dirty="0" smtClean="0">
                <a:solidFill>
                  <a:srgbClr val="002060"/>
                </a:solidFill>
                <a:latin typeface="Times New Roman" pitchFamily="18" charset="0"/>
                <a:cs typeface="Times New Roman" pitchFamily="18" charset="0"/>
              </a:rPr>
              <a:t>Contact No. :- </a:t>
            </a:r>
          </a:p>
          <a:p>
            <a:pPr algn="ctr"/>
            <a:r>
              <a:rPr lang="en-IN" sz="2000" b="1" dirty="0" smtClean="0">
                <a:solidFill>
                  <a:srgbClr val="002060"/>
                </a:solidFill>
                <a:latin typeface="Times New Roman" pitchFamily="18" charset="0"/>
                <a:cs typeface="Times New Roman" pitchFamily="18" charset="0"/>
              </a:rPr>
              <a:t>E-mail :- principal.gondia@mountlitera.com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2984"/>
            <a:ext cx="9144000" cy="785818"/>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7200" dirty="0" smtClean="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3347865" y="1142984"/>
            <a:ext cx="5796136" cy="769441"/>
          </a:xfrm>
          <a:prstGeom prst="rect">
            <a:avLst/>
          </a:prstGeom>
        </p:spPr>
        <p:txBody>
          <a:bodyPr wrap="square">
            <a:spAutoFit/>
          </a:bodyPr>
          <a:lstStyle/>
          <a:p>
            <a:r>
              <a:rPr lang="en-IN" sz="4000" dirty="0" smtClean="0">
                <a:effectLst>
                  <a:outerShdw blurRad="38100" dist="38100" dir="2700000" algn="tl">
                    <a:srgbClr val="000000">
                      <a:alpha val="43137"/>
                    </a:srgbClr>
                  </a:outerShdw>
                </a:effectLst>
              </a:rPr>
              <a:t>For Your </a:t>
            </a:r>
            <a:r>
              <a:rPr lang="en-IN" sz="4400" dirty="0" smtClean="0">
                <a:effectLst>
                  <a:outerShdw blurRad="38100" dist="38100" dir="2700000" algn="tl">
                    <a:srgbClr val="000000">
                      <a:alpha val="43137"/>
                    </a:srgbClr>
                  </a:outerShdw>
                </a:effectLst>
              </a:rPr>
              <a:t>Reference</a:t>
            </a:r>
            <a:r>
              <a:rPr lang="en-IN" sz="4000" dirty="0" smtClean="0">
                <a:effectLst>
                  <a:outerShdw blurRad="38100" dist="38100" dir="2700000" algn="tl">
                    <a:srgbClr val="000000">
                      <a:alpha val="43137"/>
                    </a:srgbClr>
                  </a:outerShdw>
                </a:effectLst>
              </a:rPr>
              <a:t> </a:t>
            </a:r>
            <a:endParaRPr lang="en-US" sz="4000" dirty="0">
              <a:effectLst>
                <a:outerShdw blurRad="38100" dist="38100" dir="2700000" algn="tl">
                  <a:srgbClr val="000000">
                    <a:alpha val="43137"/>
                  </a:srgbClr>
                </a:outerShdw>
              </a:effectLst>
            </a:endParaRPr>
          </a:p>
        </p:txBody>
      </p:sp>
      <p:sp>
        <p:nvSpPr>
          <p:cNvPr id="6" name="Rectangle 5"/>
          <p:cNvSpPr/>
          <p:nvPr/>
        </p:nvSpPr>
        <p:spPr>
          <a:xfrm>
            <a:off x="5464684" y="5301208"/>
            <a:ext cx="3048000" cy="1178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IN" sz="2000" b="1" i="1" dirty="0" smtClean="0"/>
              <a:t>Pre-Primary Coordinator </a:t>
            </a:r>
          </a:p>
          <a:p>
            <a:pPr lvl="0" algn="ctr"/>
            <a:r>
              <a:rPr lang="en-IN" sz="2000" b="1" dirty="0" err="1" smtClean="0"/>
              <a:t>Ms</a:t>
            </a:r>
            <a:r>
              <a:rPr lang="en-IN" sz="2000" b="1" dirty="0" err="1"/>
              <a:t>.</a:t>
            </a:r>
            <a:r>
              <a:rPr lang="en-IN" sz="2000" b="1" dirty="0"/>
              <a:t> </a:t>
            </a:r>
            <a:r>
              <a:rPr lang="en-IN" sz="2000" b="1" dirty="0" err="1"/>
              <a:t>Firdosh</a:t>
            </a:r>
            <a:r>
              <a:rPr lang="en-IN" sz="2000" b="1" dirty="0"/>
              <a:t> Ansari</a:t>
            </a:r>
          </a:p>
        </p:txBody>
      </p:sp>
      <p:sp>
        <p:nvSpPr>
          <p:cNvPr id="7" name="Rectangle 6"/>
          <p:cNvSpPr/>
          <p:nvPr/>
        </p:nvSpPr>
        <p:spPr>
          <a:xfrm>
            <a:off x="539552" y="5157192"/>
            <a:ext cx="3264024" cy="13146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IN" sz="2000" b="1" i="1" dirty="0" smtClean="0"/>
              <a:t>Academic Coordinator </a:t>
            </a:r>
          </a:p>
          <a:p>
            <a:pPr lvl="0" algn="ctr"/>
            <a:r>
              <a:rPr lang="en-IN" sz="2000" b="1" dirty="0" err="1" smtClean="0"/>
              <a:t>Ms</a:t>
            </a:r>
            <a:r>
              <a:rPr lang="en-IN" sz="2000" b="1" dirty="0" err="1"/>
              <a:t>.</a:t>
            </a:r>
            <a:r>
              <a:rPr lang="en-IN" sz="2000" b="1" dirty="0"/>
              <a:t> </a:t>
            </a:r>
            <a:r>
              <a:rPr lang="en-IN" sz="2000" b="1" dirty="0" err="1" smtClean="0"/>
              <a:t>Prachi</a:t>
            </a:r>
            <a:r>
              <a:rPr lang="en-IN" sz="2000" b="1" dirty="0" smtClean="0"/>
              <a:t> </a:t>
            </a:r>
            <a:r>
              <a:rPr lang="en-IN" sz="2000" b="1" dirty="0" err="1" smtClean="0"/>
              <a:t>Nagdeve</a:t>
            </a:r>
            <a:endParaRPr lang="en-IN" sz="2000" b="1" dirty="0"/>
          </a:p>
        </p:txBody>
      </p:sp>
      <p:pic>
        <p:nvPicPr>
          <p:cNvPr id="8" name="Picture 7" descr="school logo png.png"/>
          <p:cNvPicPr>
            <a:picLocks noChangeAspect="1"/>
          </p:cNvPicPr>
          <p:nvPr/>
        </p:nvPicPr>
        <p:blipFill>
          <a:blip r:embed="rId2" cstate="print"/>
          <a:stretch>
            <a:fillRect/>
          </a:stretch>
        </p:blipFill>
        <p:spPr>
          <a:xfrm>
            <a:off x="323528" y="142852"/>
            <a:ext cx="1728192" cy="1384852"/>
          </a:xfrm>
          <a:prstGeom prst="rect">
            <a:avLst/>
          </a:prstGeom>
          <a:ln>
            <a:noFill/>
          </a:ln>
          <a:effectLst>
            <a:outerShdw blurRad="190500" algn="tl" rotWithShape="0">
              <a:srgbClr val="000000">
                <a:alpha val="70000"/>
              </a:srgbClr>
            </a:outerShdw>
          </a:effectLst>
        </p:spPr>
      </p:pic>
      <p:pic>
        <p:nvPicPr>
          <p:cNvPr id="1026" name="Picture 2" descr="G:\MOM amreen\WhatsApp Image 2019-07-06 at 10.21.33 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684" y="2130196"/>
            <a:ext cx="3048000" cy="31458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MOM amreen\WhatsApp Image 2019-07-06 at 9.40.37 AM.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10" y="2050907"/>
            <a:ext cx="3097266" cy="310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24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97680"/>
            <a:ext cx="9144000" cy="859879"/>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4400" dirty="0">
                <a:solidFill>
                  <a:schemeClr val="tx1"/>
                </a:solidFill>
              </a:rPr>
              <a:t>For Your Reference </a:t>
            </a:r>
          </a:p>
        </p:txBody>
      </p:sp>
      <p:pic>
        <p:nvPicPr>
          <p:cNvPr id="5" name="Picture 4"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8" name="Rectangle 7"/>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9" name="Picture 8" descr="add.jpg"/>
          <p:cNvPicPr>
            <a:picLocks noChangeAspect="1"/>
          </p:cNvPicPr>
          <p:nvPr/>
        </p:nvPicPr>
        <p:blipFill>
          <a:blip r:embed="rId3"/>
          <a:stretch>
            <a:fillRect/>
          </a:stretch>
        </p:blipFill>
        <p:spPr>
          <a:xfrm>
            <a:off x="0" y="6215082"/>
            <a:ext cx="9144000" cy="642918"/>
          </a:xfrm>
          <a:prstGeom prst="rect">
            <a:avLst/>
          </a:prstGeom>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069" y="1785925"/>
            <a:ext cx="2559763" cy="293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99802" y="4911714"/>
            <a:ext cx="3103778" cy="923330"/>
          </a:xfrm>
          <a:prstGeom prst="rect">
            <a:avLst/>
          </a:prstGeom>
          <a:noFill/>
        </p:spPr>
        <p:txBody>
          <a:bodyPr wrap="square" rtlCol="0">
            <a:spAutoFit/>
          </a:bodyPr>
          <a:lstStyle/>
          <a:p>
            <a:pPr algn="ctr"/>
            <a:r>
              <a:rPr lang="en-IN" b="1" dirty="0" smtClean="0">
                <a:latin typeface="Times New Roman" pitchFamily="18" charset="0"/>
              </a:rPr>
              <a:t>Accountant and IT Head</a:t>
            </a:r>
          </a:p>
          <a:p>
            <a:pPr algn="ctr"/>
            <a:r>
              <a:rPr lang="en-IN" b="1" dirty="0" smtClean="0">
                <a:latin typeface="Times New Roman" pitchFamily="18" charset="0"/>
              </a:rPr>
              <a:t> </a:t>
            </a:r>
            <a:r>
              <a:rPr lang="en-IN" b="1" dirty="0" err="1" smtClean="0">
                <a:latin typeface="Times New Roman" pitchFamily="18" charset="0"/>
              </a:rPr>
              <a:t>Mr.</a:t>
            </a:r>
            <a:r>
              <a:rPr lang="en-IN" b="1" dirty="0" smtClean="0">
                <a:latin typeface="Times New Roman" pitchFamily="18" charset="0"/>
              </a:rPr>
              <a:t> </a:t>
            </a:r>
            <a:r>
              <a:rPr lang="en-IN" b="1" dirty="0" err="1" smtClean="0">
                <a:latin typeface="Times New Roman" pitchFamily="18" charset="0"/>
              </a:rPr>
              <a:t>Dharmendra</a:t>
            </a:r>
            <a:r>
              <a:rPr lang="en-IN" b="1" dirty="0" smtClean="0">
                <a:latin typeface="Times New Roman" pitchFamily="18" charset="0"/>
              </a:rPr>
              <a:t> </a:t>
            </a:r>
            <a:r>
              <a:rPr lang="en-IN" b="1" dirty="0" err="1" smtClean="0">
                <a:latin typeface="Times New Roman" pitchFamily="18" charset="0"/>
              </a:rPr>
              <a:t>Sakure</a:t>
            </a:r>
            <a:endParaRPr lang="en-IN" b="1" dirty="0" smtClean="0">
              <a:latin typeface="Times New Roman" pitchFamily="18" charset="0"/>
            </a:endParaRPr>
          </a:p>
          <a:p>
            <a:endParaRPr lang="en-US" dirty="0"/>
          </a:p>
        </p:txBody>
      </p:sp>
      <p:pic>
        <p:nvPicPr>
          <p:cNvPr id="19" name="Picture 3" descr="C:\Users\Lenovo\Downloads\IMG_20190628_1705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595" y="1795653"/>
            <a:ext cx="2448272" cy="293921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203848" y="4913225"/>
            <a:ext cx="2736303" cy="923330"/>
          </a:xfrm>
          <a:prstGeom prst="rect">
            <a:avLst/>
          </a:prstGeom>
          <a:noFill/>
        </p:spPr>
        <p:txBody>
          <a:bodyPr wrap="square" rtlCol="0">
            <a:spAutoFit/>
          </a:bodyPr>
          <a:lstStyle/>
          <a:p>
            <a:pPr lvl="0" algn="ctr"/>
            <a:r>
              <a:rPr lang="en-IN" b="1" dirty="0" smtClean="0">
                <a:latin typeface="Times New Roman" pitchFamily="18" charset="0"/>
              </a:rPr>
              <a:t>Transport In-charge     </a:t>
            </a:r>
          </a:p>
          <a:p>
            <a:pPr lvl="0" algn="ctr"/>
            <a:r>
              <a:rPr lang="en-IN" b="1" dirty="0" err="1" smtClean="0">
                <a:latin typeface="Times New Roman" pitchFamily="18" charset="0"/>
              </a:rPr>
              <a:t>Mr.</a:t>
            </a:r>
            <a:r>
              <a:rPr lang="en-IN" b="1" dirty="0" smtClean="0">
                <a:latin typeface="Times New Roman" pitchFamily="18" charset="0"/>
              </a:rPr>
              <a:t> Suresh </a:t>
            </a:r>
            <a:r>
              <a:rPr lang="en-IN" b="1" dirty="0" err="1" smtClean="0">
                <a:latin typeface="Times New Roman" pitchFamily="18" charset="0"/>
              </a:rPr>
              <a:t>Gautam</a:t>
            </a:r>
            <a:endParaRPr lang="en-IN" b="1" dirty="0" smtClean="0">
              <a:latin typeface="Times New Roman" pitchFamily="18" charset="0"/>
            </a:endParaRPr>
          </a:p>
          <a:p>
            <a:endParaRPr lang="en-US" dirty="0">
              <a:latin typeface="Times New Roman" pitchFamily="18" charset="0"/>
            </a:endParaRPr>
          </a:p>
        </p:txBody>
      </p:sp>
      <p:sp>
        <p:nvSpPr>
          <p:cNvPr id="24" name="TextBox 23"/>
          <p:cNvSpPr txBox="1"/>
          <p:nvPr/>
        </p:nvSpPr>
        <p:spPr>
          <a:xfrm>
            <a:off x="5739644" y="4952230"/>
            <a:ext cx="2808311" cy="646331"/>
          </a:xfrm>
          <a:prstGeom prst="rect">
            <a:avLst/>
          </a:prstGeom>
          <a:noFill/>
        </p:spPr>
        <p:txBody>
          <a:bodyPr wrap="square" rtlCol="0">
            <a:spAutoFit/>
          </a:bodyPr>
          <a:lstStyle/>
          <a:p>
            <a:pPr lvl="0" algn="ctr"/>
            <a:r>
              <a:rPr lang="en-IN" b="1" dirty="0" smtClean="0"/>
              <a:t>Relationship Manager</a:t>
            </a:r>
          </a:p>
          <a:p>
            <a:pPr lvl="0" algn="ctr"/>
            <a:r>
              <a:rPr lang="en-IN" b="1" i="1" dirty="0" err="1" smtClean="0"/>
              <a:t>Ms.</a:t>
            </a:r>
            <a:r>
              <a:rPr lang="en-IN" b="1" i="1" dirty="0" smtClean="0"/>
              <a:t> </a:t>
            </a:r>
            <a:r>
              <a:rPr lang="en-IN" b="1" i="1" dirty="0" err="1" smtClean="0"/>
              <a:t>Manisha</a:t>
            </a:r>
            <a:r>
              <a:rPr lang="en-IN" b="1" i="1" dirty="0" smtClean="0"/>
              <a:t> </a:t>
            </a:r>
            <a:r>
              <a:rPr lang="en-IN" b="1" i="1" dirty="0" err="1" smtClean="0"/>
              <a:t>Keswani</a:t>
            </a:r>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176" y="1785925"/>
            <a:ext cx="2232247" cy="294894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42984"/>
            <a:ext cx="9144000" cy="785818"/>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7200" dirty="0" smtClean="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sp>
        <p:nvSpPr>
          <p:cNvPr id="2" name="Rectangle 1"/>
          <p:cNvSpPr/>
          <p:nvPr/>
        </p:nvSpPr>
        <p:spPr>
          <a:xfrm>
            <a:off x="5000628" y="1142984"/>
            <a:ext cx="3953326" cy="769441"/>
          </a:xfrm>
          <a:prstGeom prst="rect">
            <a:avLst/>
          </a:prstGeom>
        </p:spPr>
        <p:txBody>
          <a:bodyPr wrap="none">
            <a:spAutoFit/>
          </a:bodyPr>
          <a:lstStyle/>
          <a:p>
            <a:r>
              <a:rPr lang="en-IN" sz="4400" dirty="0" smtClean="0"/>
              <a:t>School</a:t>
            </a:r>
            <a:r>
              <a:rPr lang="en-IN" sz="4000" dirty="0" smtClean="0"/>
              <a:t> </a:t>
            </a:r>
            <a:r>
              <a:rPr lang="en-IN" sz="4400" dirty="0" smtClean="0"/>
              <a:t>Timings</a:t>
            </a:r>
            <a:endParaRPr lang="en-US" sz="4400" dirty="0"/>
          </a:p>
        </p:txBody>
      </p:sp>
      <p:pic>
        <p:nvPicPr>
          <p:cNvPr id="5" name="Picture 4"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7" name="Rectangle 6"/>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8" name="Picture 7" descr="add.jpg"/>
          <p:cNvPicPr>
            <a:picLocks noChangeAspect="1"/>
          </p:cNvPicPr>
          <p:nvPr/>
        </p:nvPicPr>
        <p:blipFill>
          <a:blip r:embed="rId3"/>
          <a:stretch>
            <a:fillRect/>
          </a:stretch>
        </p:blipFill>
        <p:spPr>
          <a:xfrm>
            <a:off x="0" y="6215082"/>
            <a:ext cx="9144000" cy="642918"/>
          </a:xfrm>
          <a:prstGeom prst="rect">
            <a:avLst/>
          </a:prstGeom>
        </p:spPr>
      </p:pic>
      <p:sp>
        <p:nvSpPr>
          <p:cNvPr id="10" name="Rectangle 9"/>
          <p:cNvSpPr/>
          <p:nvPr/>
        </p:nvSpPr>
        <p:spPr>
          <a:xfrm>
            <a:off x="579637" y="2317299"/>
            <a:ext cx="8501122" cy="3354765"/>
          </a:xfrm>
          <a:prstGeom prst="rect">
            <a:avLst/>
          </a:prstGeom>
        </p:spPr>
        <p:txBody>
          <a:bodyPr wrap="square">
            <a:spAutoFit/>
          </a:bodyPr>
          <a:lstStyle/>
          <a:p>
            <a:pPr>
              <a:buFont typeface="Wingdings" pitchFamily="2" charset="2"/>
              <a:buChar char="Ø"/>
            </a:pPr>
            <a:endParaRPr lang="en-IN" sz="2000" b="1" dirty="0" smtClean="0"/>
          </a:p>
          <a:p>
            <a:pPr>
              <a:buFont typeface="Wingdings" pitchFamily="2" charset="2"/>
              <a:buChar char="Ø"/>
            </a:pPr>
            <a:r>
              <a:rPr lang="en-IN" sz="2000" b="1" dirty="0" smtClean="0">
                <a:latin typeface="Times New Roman" pitchFamily="18" charset="0"/>
              </a:rPr>
              <a:t>  Grade: Nursery to Sr. Kg ( Monday to Saturday)</a:t>
            </a:r>
          </a:p>
          <a:p>
            <a:r>
              <a:rPr lang="en-IN" sz="2000" b="1" dirty="0" smtClean="0">
                <a:latin typeface="Times New Roman" pitchFamily="18" charset="0"/>
              </a:rPr>
              <a:t>     Time : </a:t>
            </a:r>
            <a:r>
              <a:rPr lang="en-IN" sz="2000" b="1" dirty="0" smtClean="0">
                <a:latin typeface="Times New Roman" pitchFamily="18" charset="0"/>
                <a:cs typeface="Times New Roman" pitchFamily="18" charset="0"/>
              </a:rPr>
              <a:t>8:50 a.m. – 1:00 p.m.</a:t>
            </a:r>
            <a:endParaRPr lang="en-IN" sz="2000" b="1" dirty="0" smtClean="0">
              <a:latin typeface="Times New Roman" pitchFamily="18" charset="0"/>
            </a:endParaRPr>
          </a:p>
          <a:p>
            <a:endParaRPr lang="en-US" sz="2000" b="1" dirty="0" smtClean="0">
              <a:latin typeface="Times New Roman" pitchFamily="18" charset="0"/>
              <a:cs typeface="Times New Roman" pitchFamily="18" charset="0"/>
            </a:endParaRPr>
          </a:p>
          <a:p>
            <a:pPr>
              <a:buFont typeface="Wingdings" pitchFamily="2" charset="2"/>
              <a:buChar char="Ø"/>
            </a:pPr>
            <a:r>
              <a:rPr lang="en-US" sz="2000" b="1" dirty="0" smtClean="0">
                <a:latin typeface="Times New Roman" pitchFamily="18" charset="0"/>
                <a:cs typeface="Times New Roman" pitchFamily="18" charset="0"/>
              </a:rPr>
              <a:t>  Time to meet Educators :- 01:30 p.m. to 02:30 p.m</a:t>
            </a:r>
            <a:r>
              <a:rPr lang="en-US" sz="2000" b="1" i="1" dirty="0" smtClean="0">
                <a:latin typeface="Times New Roman" pitchFamily="18" charset="0"/>
                <a:cs typeface="Times New Roman" pitchFamily="18" charset="0"/>
              </a:rPr>
              <a:t>.</a:t>
            </a:r>
          </a:p>
          <a:p>
            <a:pPr>
              <a:buFont typeface="Wingdings" pitchFamily="2" charset="2"/>
              <a:buChar char="Ø"/>
            </a:pPr>
            <a:endParaRPr lang="en-US" sz="2000" b="1" i="1" dirty="0" smtClean="0">
              <a:latin typeface="Times New Roman" pitchFamily="18" charset="0"/>
              <a:cs typeface="Times New Roman" pitchFamily="18" charset="0"/>
            </a:endParaRPr>
          </a:p>
          <a:p>
            <a:pPr marL="342900" indent="-342900">
              <a:buFont typeface="Wingdings" pitchFamily="2" charset="2"/>
              <a:buChar char="Ø"/>
            </a:pPr>
            <a:r>
              <a:rPr lang="en-US" sz="2000" b="1" dirty="0" smtClean="0">
                <a:latin typeface="Times New Roman" pitchFamily="18" charset="0"/>
                <a:cs typeface="Times New Roman" pitchFamily="18" charset="0"/>
              </a:rPr>
              <a:t>Principal Meeting Time :- 11:00 a.m. to 01:00 </a:t>
            </a:r>
            <a:r>
              <a:rPr lang="en-US" sz="2000" b="1" dirty="0" err="1" smtClean="0">
                <a:latin typeface="Times New Roman" pitchFamily="18" charset="0"/>
                <a:cs typeface="Times New Roman" pitchFamily="18" charset="0"/>
              </a:rPr>
              <a:t>p.m</a:t>
            </a:r>
            <a:r>
              <a:rPr lang="en-US" sz="2000" b="1" dirty="0" smtClean="0">
                <a:latin typeface="Times New Roman" pitchFamily="18" charset="0"/>
                <a:cs typeface="Times New Roman" pitchFamily="18" charset="0"/>
              </a:rPr>
              <a:t> (Monday to Friday)</a:t>
            </a:r>
          </a:p>
          <a:p>
            <a:endParaRPr lang="en-US" sz="2000" b="1" dirty="0" smtClean="0">
              <a:latin typeface="Times New Roman" pitchFamily="18" charset="0"/>
              <a:cs typeface="Times New Roman" pitchFamily="18" charset="0"/>
            </a:endParaRPr>
          </a:p>
          <a:p>
            <a:pPr>
              <a:buFont typeface="Wingdings" pitchFamily="2" charset="2"/>
              <a:buChar char="Ø"/>
            </a:pPr>
            <a:r>
              <a:rPr lang="en-US" sz="2000" b="1" dirty="0" smtClean="0">
                <a:latin typeface="Times New Roman" pitchFamily="18" charset="0"/>
                <a:cs typeface="Times New Roman" pitchFamily="18" charset="0"/>
              </a:rPr>
              <a:t>  Office Timings :- 09:00 a.m. to 05:00 p.m. (Monday to Saturday)</a:t>
            </a:r>
          </a:p>
          <a:p>
            <a:endParaRPr lang="en-IN" sz="3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ool logo png.png"/>
          <p:cNvPicPr>
            <a:picLocks noChangeAspect="1"/>
          </p:cNvPicPr>
          <p:nvPr/>
        </p:nvPicPr>
        <p:blipFill>
          <a:blip r:embed="rId2" cstate="print"/>
          <a:stretch>
            <a:fillRect/>
          </a:stretch>
        </p:blipFill>
        <p:spPr>
          <a:xfrm>
            <a:off x="277031" y="1"/>
            <a:ext cx="1143008" cy="1143008"/>
          </a:xfrm>
          <a:prstGeom prst="rect">
            <a:avLst/>
          </a:prstGeom>
          <a:ln>
            <a:noFill/>
          </a:ln>
          <a:effectLst>
            <a:outerShdw blurRad="190500" algn="tl" rotWithShape="0">
              <a:srgbClr val="000000">
                <a:alpha val="70000"/>
              </a:srgbClr>
            </a:outerShdw>
          </a:effectLst>
        </p:spPr>
      </p:pic>
      <p:sp>
        <p:nvSpPr>
          <p:cNvPr id="4" name="Rectangle 3"/>
          <p:cNvSpPr/>
          <p:nvPr/>
        </p:nvSpPr>
        <p:spPr>
          <a:xfrm>
            <a:off x="-39731" y="1052736"/>
            <a:ext cx="9144000" cy="785818"/>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4000" dirty="0" smtClean="0">
                <a:solidFill>
                  <a:srgbClr val="002060"/>
                </a:solidFill>
                <a:effectLst>
                  <a:outerShdw blurRad="38100" dist="38100" dir="2700000" algn="tl">
                    <a:srgbClr val="000000">
                      <a:alpha val="43137"/>
                    </a:srgbClr>
                  </a:outerShdw>
                </a:effectLst>
              </a:rPr>
              <a:t>Our Infrastructure      </a:t>
            </a:r>
            <a:r>
              <a:rPr lang="en-IN" sz="4000" dirty="0" smtClean="0">
                <a:solidFill>
                  <a:srgbClr val="FF0000"/>
                </a:solidFill>
                <a:effectLst>
                  <a:outerShdw blurRad="38100" dist="38100" dir="2700000" algn="tl">
                    <a:srgbClr val="000000">
                      <a:alpha val="43137"/>
                    </a:srgbClr>
                  </a:outerShdw>
                </a:effectLst>
              </a:rPr>
              <a:t> </a:t>
            </a:r>
            <a:endParaRPr lang="en-IN" sz="4000" dirty="0">
              <a:solidFill>
                <a:srgbClr val="FF0000"/>
              </a:solidFill>
              <a:effectLst>
                <a:outerShdw blurRad="38100" dist="38100" dir="2700000" algn="tl">
                  <a:srgbClr val="000000">
                    <a:alpha val="43137"/>
                  </a:srgbClr>
                </a:outerShdw>
              </a:effectLst>
            </a:endParaRPr>
          </a:p>
        </p:txBody>
      </p:sp>
      <p:sp>
        <p:nvSpPr>
          <p:cNvPr id="5" name="Left Arrow 4"/>
          <p:cNvSpPr/>
          <p:nvPr/>
        </p:nvSpPr>
        <p:spPr>
          <a:xfrm>
            <a:off x="3500430" y="2214554"/>
            <a:ext cx="1906989" cy="763632"/>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IN" sz="2000" b="1" dirty="0" smtClean="0">
                <a:solidFill>
                  <a:schemeClr val="bg1"/>
                </a:solidFill>
              </a:rPr>
              <a:t>Reception</a:t>
            </a:r>
            <a:endParaRPr lang="en-IN" sz="2000" b="1" dirty="0">
              <a:solidFill>
                <a:schemeClr val="bg1"/>
              </a:solidFill>
            </a:endParaRPr>
          </a:p>
        </p:txBody>
      </p:sp>
      <p:sp>
        <p:nvSpPr>
          <p:cNvPr id="7" name="Right Arrow 6"/>
          <p:cNvSpPr/>
          <p:nvPr/>
        </p:nvSpPr>
        <p:spPr>
          <a:xfrm>
            <a:off x="3635896" y="2875300"/>
            <a:ext cx="2088232" cy="1214446"/>
          </a:xfrm>
          <a:prstGeom prst="rightArrow">
            <a:avLst/>
          </a:prstGeom>
          <a:ln>
            <a:solidFill>
              <a:srgbClr val="92D05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IN" sz="2000" b="1" dirty="0" smtClean="0"/>
              <a:t>Music Room</a:t>
            </a:r>
            <a:endParaRPr lang="en-IN" sz="2000" b="1" dirty="0"/>
          </a:p>
        </p:txBody>
      </p:sp>
      <p:sp>
        <p:nvSpPr>
          <p:cNvPr id="8" name="Left Arrow 7"/>
          <p:cNvSpPr/>
          <p:nvPr/>
        </p:nvSpPr>
        <p:spPr>
          <a:xfrm>
            <a:off x="3500430" y="4087011"/>
            <a:ext cx="1928826" cy="1143008"/>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IN" b="1" dirty="0" smtClean="0"/>
              <a:t>Indoor Play Area</a:t>
            </a:r>
            <a:endParaRPr lang="en-IN" b="1" dirty="0"/>
          </a:p>
        </p:txBody>
      </p:sp>
      <p:sp>
        <p:nvSpPr>
          <p:cNvPr id="9" name="Right Arrow 8"/>
          <p:cNvSpPr/>
          <p:nvPr/>
        </p:nvSpPr>
        <p:spPr>
          <a:xfrm>
            <a:off x="3500430" y="5157192"/>
            <a:ext cx="2079682" cy="107157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IN" sz="2000" b="1" dirty="0" smtClean="0"/>
              <a:t>Our Library</a:t>
            </a:r>
            <a:endParaRPr lang="en-IN" sz="2000" b="1" dirty="0"/>
          </a:p>
        </p:txBody>
      </p:sp>
      <p:pic>
        <p:nvPicPr>
          <p:cNvPr id="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724128" y="1838554"/>
            <a:ext cx="2952328" cy="2022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81" y="4005064"/>
            <a:ext cx="3192283"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580112" y="4005064"/>
            <a:ext cx="3096344" cy="2308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233" y="1566437"/>
            <a:ext cx="3128632" cy="2078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6419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1+#ppt_w/2"/>
                                          </p:val>
                                        </p:tav>
                                        <p:tav tm="100000">
                                          <p:val>
                                            <p:strVal val="#ppt_x"/>
                                          </p:val>
                                        </p:tav>
                                      </p:tavLst>
                                    </p:anim>
                                    <p:anim calcmode="lin" valueType="num">
                                      <p:cBhvr additive="base">
                                        <p:cTn id="14"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ool logo png.png"/>
          <p:cNvPicPr>
            <a:picLocks noChangeAspect="1"/>
          </p:cNvPicPr>
          <p:nvPr/>
        </p:nvPicPr>
        <p:blipFill>
          <a:blip r:embed="rId2" cstate="print"/>
          <a:stretch>
            <a:fillRect/>
          </a:stretch>
        </p:blipFill>
        <p:spPr>
          <a:xfrm>
            <a:off x="277031" y="1"/>
            <a:ext cx="1143008" cy="1143008"/>
          </a:xfrm>
          <a:prstGeom prst="rect">
            <a:avLst/>
          </a:prstGeom>
          <a:ln>
            <a:noFill/>
          </a:ln>
          <a:effectLst>
            <a:outerShdw blurRad="190500" algn="tl" rotWithShape="0">
              <a:srgbClr val="000000">
                <a:alpha val="70000"/>
              </a:srgbClr>
            </a:outerShdw>
          </a:effectLst>
        </p:spPr>
      </p:pic>
      <p:sp>
        <p:nvSpPr>
          <p:cNvPr id="4" name="Rectangle 3"/>
          <p:cNvSpPr/>
          <p:nvPr/>
        </p:nvSpPr>
        <p:spPr>
          <a:xfrm>
            <a:off x="-39731" y="1052736"/>
            <a:ext cx="9144000" cy="785818"/>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4000" dirty="0" smtClean="0">
                <a:solidFill>
                  <a:srgbClr val="002060"/>
                </a:solidFill>
                <a:effectLst>
                  <a:outerShdw blurRad="38100" dist="38100" dir="2700000" algn="tl">
                    <a:srgbClr val="000000">
                      <a:alpha val="43137"/>
                    </a:srgbClr>
                  </a:outerShdw>
                </a:effectLst>
              </a:rPr>
              <a:t>Our Infrastructure      </a:t>
            </a:r>
            <a:r>
              <a:rPr lang="en-IN" sz="4000" dirty="0" smtClean="0">
                <a:solidFill>
                  <a:srgbClr val="FF0000"/>
                </a:solidFill>
                <a:effectLst>
                  <a:outerShdw blurRad="38100" dist="38100" dir="2700000" algn="tl">
                    <a:srgbClr val="000000">
                      <a:alpha val="43137"/>
                    </a:srgbClr>
                  </a:outerShdw>
                </a:effectLst>
              </a:rPr>
              <a:t> </a:t>
            </a:r>
            <a:endParaRPr lang="en-IN" sz="4000" dirty="0">
              <a:solidFill>
                <a:srgbClr val="FF0000"/>
              </a:solidFill>
              <a:effectLst>
                <a:outerShdw blurRad="38100" dist="38100" dir="2700000" algn="tl">
                  <a:srgbClr val="000000">
                    <a:alpha val="43137"/>
                  </a:srgbClr>
                </a:outerShdw>
              </a:effectLst>
            </a:endParaRPr>
          </a:p>
        </p:txBody>
      </p:sp>
      <p:pic>
        <p:nvPicPr>
          <p:cNvPr id="18" name="Picture 2" descr="C:\Users\Lenovo\Desktop\illumr r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21" y="2492896"/>
            <a:ext cx="8064896" cy="40841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11760" y="1838554"/>
            <a:ext cx="3453189" cy="646331"/>
          </a:xfrm>
          <a:prstGeom prst="rect">
            <a:avLst/>
          </a:prstGeom>
        </p:spPr>
        <p:txBody>
          <a:bodyPr wrap="none">
            <a:spAutoFit/>
          </a:bodyPr>
          <a:lstStyle/>
          <a:p>
            <a:r>
              <a:rPr lang="en-US" sz="3600" b="1" dirty="0"/>
              <a:t>ILLUME ROOM </a:t>
            </a:r>
          </a:p>
        </p:txBody>
      </p:sp>
    </p:spTree>
    <p:extLst>
      <p:ext uri="{BB962C8B-B14F-4D97-AF65-F5344CB8AC3E}">
        <p14:creationId xmlns:p14="http://schemas.microsoft.com/office/powerpoint/2010/main" val="437417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785818"/>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endParaRPr lang="en-IN" sz="4000" dirty="0">
              <a:solidFill>
                <a:srgbClr val="FF000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5" name="Rectangle 4"/>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6" name="Picture 5" descr="add.jpg"/>
          <p:cNvPicPr>
            <a:picLocks noChangeAspect="1"/>
          </p:cNvPicPr>
          <p:nvPr/>
        </p:nvPicPr>
        <p:blipFill>
          <a:blip r:embed="rId3"/>
          <a:stretch>
            <a:fillRect/>
          </a:stretch>
        </p:blipFill>
        <p:spPr>
          <a:xfrm>
            <a:off x="0" y="6215082"/>
            <a:ext cx="9144000" cy="642918"/>
          </a:xfrm>
          <a:prstGeom prst="rect">
            <a:avLst/>
          </a:prstGeom>
        </p:spPr>
      </p:pic>
      <p:sp>
        <p:nvSpPr>
          <p:cNvPr id="8" name="Rectangle 7"/>
          <p:cNvSpPr/>
          <p:nvPr/>
        </p:nvSpPr>
        <p:spPr>
          <a:xfrm>
            <a:off x="214282" y="2212001"/>
            <a:ext cx="9144000" cy="3477875"/>
          </a:xfrm>
          <a:prstGeom prst="rect">
            <a:avLst/>
          </a:prstGeom>
        </p:spPr>
        <p:txBody>
          <a:bodyPr wrap="square">
            <a:spAutoFit/>
          </a:bodyPr>
          <a:lstStyle/>
          <a:p>
            <a:pPr>
              <a:buFont typeface="Wingdings" pitchFamily="2" charset="2"/>
              <a:buChar char="v"/>
            </a:pPr>
            <a:r>
              <a:rPr lang="en-IN" sz="2000" dirty="0" smtClean="0"/>
              <a:t> </a:t>
            </a:r>
            <a:r>
              <a:rPr lang="en-IN" sz="2000" dirty="0" smtClean="0">
                <a:latin typeface="Times New Roman" pitchFamily="18" charset="0"/>
              </a:rPr>
              <a:t>Please check the diary(Almanac) regularly</a:t>
            </a:r>
            <a:r>
              <a:rPr lang="en-IN" sz="2000" dirty="0">
                <a:latin typeface="Times New Roman" pitchFamily="18" charset="0"/>
              </a:rPr>
              <a:t> </a:t>
            </a:r>
            <a:r>
              <a:rPr lang="en-IN" sz="2000" dirty="0" smtClean="0">
                <a:latin typeface="Times New Roman" pitchFamily="18" charset="0"/>
              </a:rPr>
              <a:t>( </a:t>
            </a:r>
            <a:r>
              <a:rPr lang="en-IN" sz="2000" dirty="0" err="1" smtClean="0">
                <a:latin typeface="Times New Roman" pitchFamily="18" charset="0"/>
              </a:rPr>
              <a:t>Pg</a:t>
            </a:r>
            <a:r>
              <a:rPr lang="en-IN" sz="2000" dirty="0" smtClean="0">
                <a:latin typeface="Times New Roman" pitchFamily="18" charset="0"/>
              </a:rPr>
              <a:t> 2,4,5,6,7)</a:t>
            </a:r>
            <a:endParaRPr lang="en-IN" sz="2000" dirty="0">
              <a:latin typeface="Times New Roman" pitchFamily="18" charset="0"/>
            </a:endParaRPr>
          </a:p>
          <a:p>
            <a:pPr>
              <a:buFont typeface="Wingdings" pitchFamily="2" charset="2"/>
              <a:buChar char="v"/>
            </a:pPr>
            <a:r>
              <a:rPr lang="en-IN" sz="2000" dirty="0" smtClean="0">
                <a:latin typeface="Times New Roman" pitchFamily="18" charset="0"/>
              </a:rPr>
              <a:t> Kindly go through the circulars and remove them and keep them safe      with you.</a:t>
            </a:r>
          </a:p>
          <a:p>
            <a:pPr>
              <a:buFont typeface="Wingdings" pitchFamily="2" charset="2"/>
              <a:buChar char="v"/>
            </a:pPr>
            <a:r>
              <a:rPr lang="en-IN" sz="2000" dirty="0" smtClean="0">
                <a:latin typeface="Times New Roman" pitchFamily="18" charset="0"/>
              </a:rPr>
              <a:t> Communication should be done only through the Almanac.</a:t>
            </a:r>
          </a:p>
          <a:p>
            <a:pPr>
              <a:buFont typeface="Wingdings" pitchFamily="2" charset="2"/>
              <a:buChar char="v"/>
            </a:pPr>
            <a:r>
              <a:rPr lang="en-IN" sz="2000" i="1" dirty="0" smtClean="0">
                <a:latin typeface="Times New Roman" pitchFamily="18" charset="0"/>
              </a:rPr>
              <a:t> Almanac should be brought to school daily.</a:t>
            </a:r>
          </a:p>
          <a:p>
            <a:pPr>
              <a:buFont typeface="Wingdings" pitchFamily="2" charset="2"/>
              <a:buChar char="v"/>
            </a:pPr>
            <a:r>
              <a:rPr lang="en-IN" sz="2000" dirty="0" smtClean="0">
                <a:latin typeface="Times New Roman" pitchFamily="18" charset="0"/>
              </a:rPr>
              <a:t>  Make sure your child wears the ID card everyday.</a:t>
            </a:r>
          </a:p>
          <a:p>
            <a:pPr>
              <a:buFont typeface="Wingdings" pitchFamily="2" charset="2"/>
              <a:buChar char="v"/>
            </a:pPr>
            <a:r>
              <a:rPr lang="en-IN" sz="2000" dirty="0" smtClean="0">
                <a:latin typeface="Times New Roman" pitchFamily="18" charset="0"/>
              </a:rPr>
              <a:t> Please refer the Almanac for all the </a:t>
            </a:r>
            <a:r>
              <a:rPr lang="en-IN" sz="2000" u="sng" dirty="0" smtClean="0">
                <a:latin typeface="Times New Roman" pitchFamily="18" charset="0"/>
              </a:rPr>
              <a:t>activities and the requirement</a:t>
            </a:r>
          </a:p>
          <a:p>
            <a:r>
              <a:rPr lang="en-IN" sz="2000" dirty="0" smtClean="0">
                <a:latin typeface="Times New Roman" pitchFamily="18" charset="0"/>
              </a:rPr>
              <a:t>     </a:t>
            </a:r>
            <a:r>
              <a:rPr lang="en-IN" sz="2000" u="sng" dirty="0" smtClean="0">
                <a:latin typeface="Times New Roman" pitchFamily="18" charset="0"/>
              </a:rPr>
              <a:t>mentioned for the activities</a:t>
            </a:r>
            <a:r>
              <a:rPr lang="en-IN" sz="2000" dirty="0" smtClean="0">
                <a:latin typeface="Times New Roman" pitchFamily="18" charset="0"/>
              </a:rPr>
              <a:t> scheduled for the particular month.</a:t>
            </a:r>
          </a:p>
          <a:p>
            <a:pPr>
              <a:buFont typeface="Wingdings" pitchFamily="2" charset="2"/>
              <a:buChar char="v"/>
            </a:pPr>
            <a:r>
              <a:rPr lang="en-IN" sz="2000" dirty="0" smtClean="0">
                <a:latin typeface="Times New Roman" pitchFamily="18" charset="0"/>
              </a:rPr>
              <a:t> Uniform  should be neat and clean as well as ironed.</a:t>
            </a:r>
          </a:p>
          <a:p>
            <a:pPr>
              <a:buFont typeface="Wingdings" pitchFamily="2" charset="2"/>
              <a:buChar char="v"/>
            </a:pPr>
            <a:r>
              <a:rPr lang="en-IN" sz="2000" dirty="0" smtClean="0">
                <a:latin typeface="Times New Roman" pitchFamily="18" charset="0"/>
              </a:rPr>
              <a:t> Follow the school timing strictly.</a:t>
            </a:r>
          </a:p>
          <a:p>
            <a:pPr>
              <a:buFont typeface="Wingdings" pitchFamily="2" charset="2"/>
              <a:buChar char="v"/>
            </a:pPr>
            <a:r>
              <a:rPr lang="en-IN" sz="2000" dirty="0" smtClean="0">
                <a:latin typeface="Times New Roman" pitchFamily="18" charset="0"/>
              </a:rPr>
              <a:t> For any queries contact at reception and kindly specify your ward’s</a:t>
            </a:r>
          </a:p>
          <a:p>
            <a:r>
              <a:rPr lang="en-IN" sz="2000" dirty="0" smtClean="0">
                <a:latin typeface="Times New Roman" pitchFamily="18" charset="0"/>
              </a:rPr>
              <a:t>     name and class and the name of the person you wish to talk to.</a:t>
            </a:r>
            <a:endParaRPr lang="en-US" sz="2000" dirty="0">
              <a:latin typeface="Times New Roman" pitchFamily="18" charset="0"/>
            </a:endParaRPr>
          </a:p>
        </p:txBody>
      </p:sp>
      <p:sp>
        <p:nvSpPr>
          <p:cNvPr id="9" name="Rectangle 8"/>
          <p:cNvSpPr/>
          <p:nvPr/>
        </p:nvSpPr>
        <p:spPr>
          <a:xfrm>
            <a:off x="1142976" y="1142984"/>
            <a:ext cx="7858148" cy="707886"/>
          </a:xfrm>
          <a:prstGeom prst="rect">
            <a:avLst/>
          </a:prstGeom>
        </p:spPr>
        <p:txBody>
          <a:bodyPr wrap="square">
            <a:spAutoFit/>
          </a:bodyPr>
          <a:lstStyle/>
          <a:p>
            <a:pPr algn="r"/>
            <a:r>
              <a:rPr lang="en-IN" sz="4000" dirty="0" smtClean="0">
                <a:effectLst>
                  <a:outerShdw blurRad="38100" dist="38100" dir="2700000" algn="tl">
                    <a:srgbClr val="000000">
                      <a:alpha val="43137"/>
                    </a:srgbClr>
                  </a:outerShdw>
                </a:effectLst>
              </a:rPr>
              <a:t>Guidelines For Parents</a:t>
            </a:r>
            <a:endParaRPr lang="en-US"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92869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4000" dirty="0" smtClean="0">
                <a:solidFill>
                  <a:schemeClr val="tx1"/>
                </a:solidFill>
                <a:effectLst>
                  <a:outerShdw blurRad="38100" dist="38100" dir="2700000" algn="tl">
                    <a:srgbClr val="000000">
                      <a:alpha val="43137"/>
                    </a:srgbClr>
                  </a:outerShdw>
                </a:effectLst>
              </a:rPr>
              <a:t>Guidelines For Parents</a:t>
            </a:r>
            <a:endParaRPr lang="en-US" sz="4000" dirty="0">
              <a:solidFill>
                <a:schemeClr val="tx1"/>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5" name="Rectangle 4"/>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6" name="Picture 5" descr="add.jpg"/>
          <p:cNvPicPr>
            <a:picLocks noChangeAspect="1"/>
          </p:cNvPicPr>
          <p:nvPr/>
        </p:nvPicPr>
        <p:blipFill>
          <a:blip r:embed="rId3"/>
          <a:stretch>
            <a:fillRect/>
          </a:stretch>
        </p:blipFill>
        <p:spPr>
          <a:xfrm>
            <a:off x="0" y="6215082"/>
            <a:ext cx="9144000" cy="642918"/>
          </a:xfrm>
          <a:prstGeom prst="rect">
            <a:avLst/>
          </a:prstGeom>
        </p:spPr>
      </p:pic>
      <p:sp>
        <p:nvSpPr>
          <p:cNvPr id="8" name="Rectangle 7"/>
          <p:cNvSpPr/>
          <p:nvPr/>
        </p:nvSpPr>
        <p:spPr>
          <a:xfrm>
            <a:off x="624621" y="2500306"/>
            <a:ext cx="8643998" cy="2862322"/>
          </a:xfrm>
          <a:prstGeom prst="rect">
            <a:avLst/>
          </a:prstGeom>
        </p:spPr>
        <p:txBody>
          <a:bodyPr wrap="square">
            <a:spAutoFit/>
          </a:bodyPr>
          <a:lstStyle/>
          <a:p>
            <a:pPr>
              <a:buFont typeface="Wingdings" pitchFamily="2" charset="2"/>
              <a:buChar char="v"/>
            </a:pPr>
            <a:r>
              <a:rPr lang="en-IN" sz="2000" dirty="0" smtClean="0">
                <a:latin typeface="Times New Roman" pitchFamily="18" charset="0"/>
              </a:rPr>
              <a:t>Encourage your ward to participate in all the activities conducted.</a:t>
            </a:r>
          </a:p>
          <a:p>
            <a:pPr>
              <a:buFont typeface="Wingdings" pitchFamily="2" charset="2"/>
              <a:buChar char="v"/>
            </a:pPr>
            <a:r>
              <a:rPr lang="en-IN" sz="2000" dirty="0" smtClean="0">
                <a:latin typeface="Times New Roman" pitchFamily="18" charset="0"/>
              </a:rPr>
              <a:t> Curtail the absenteeism, as it hampers the child’s learning process.</a:t>
            </a:r>
          </a:p>
          <a:p>
            <a:pPr>
              <a:buFont typeface="Wingdings" pitchFamily="2" charset="2"/>
              <a:buChar char="v"/>
            </a:pPr>
            <a:r>
              <a:rPr lang="en-IN" sz="2000" dirty="0" smtClean="0">
                <a:latin typeface="Times New Roman" pitchFamily="18" charset="0"/>
              </a:rPr>
              <a:t> No fancy or costly accessories allowed.</a:t>
            </a:r>
          </a:p>
          <a:p>
            <a:pPr>
              <a:buFont typeface="Wingdings" pitchFamily="2" charset="2"/>
              <a:buChar char="v"/>
            </a:pPr>
            <a:r>
              <a:rPr lang="en-IN" sz="2000" dirty="0" smtClean="0">
                <a:latin typeface="Times New Roman" pitchFamily="18" charset="0"/>
              </a:rPr>
              <a:t>4 photographs to be sent in school dress.</a:t>
            </a:r>
          </a:p>
          <a:p>
            <a:pPr>
              <a:buFont typeface="Wingdings" pitchFamily="2" charset="2"/>
              <a:buChar char="v"/>
            </a:pPr>
            <a:r>
              <a:rPr lang="en-IN" sz="2000" dirty="0" smtClean="0">
                <a:latin typeface="Times New Roman" pitchFamily="18" charset="0"/>
              </a:rPr>
              <a:t> Please submit the stationery, notebooks and textbooks to the</a:t>
            </a:r>
          </a:p>
          <a:p>
            <a:r>
              <a:rPr lang="en-IN" sz="2000" dirty="0" smtClean="0">
                <a:latin typeface="Times New Roman" pitchFamily="18" charset="0"/>
              </a:rPr>
              <a:t>     respective teachers.</a:t>
            </a:r>
          </a:p>
          <a:p>
            <a:pPr>
              <a:buFont typeface="Wingdings" pitchFamily="2" charset="2"/>
              <a:buChar char="v"/>
            </a:pPr>
            <a:r>
              <a:rPr lang="en-IN" sz="2000" dirty="0" smtClean="0">
                <a:latin typeface="Times New Roman" pitchFamily="18" charset="0"/>
              </a:rPr>
              <a:t> Parents are requested to ask what is done in the class, child</a:t>
            </a:r>
          </a:p>
          <a:p>
            <a:r>
              <a:rPr lang="en-IN" sz="2000" dirty="0" smtClean="0">
                <a:latin typeface="Times New Roman" pitchFamily="18" charset="0"/>
              </a:rPr>
              <a:t>       intentionally might ignore, encourage them to tell on their own.</a:t>
            </a:r>
          </a:p>
          <a:p>
            <a:endParaRPr lang="en-IN" sz="2000" dirty="0">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92869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4000" b="1" dirty="0" smtClean="0">
                <a:solidFill>
                  <a:srgbClr val="002060"/>
                </a:solidFill>
                <a:effectLst>
                  <a:outerShdw blurRad="38100" dist="38100" dir="2700000" algn="tl">
                    <a:srgbClr val="000000">
                      <a:alpha val="43137"/>
                    </a:srgbClr>
                  </a:outerShdw>
                </a:effectLst>
              </a:rPr>
              <a:t>Uniform   </a:t>
            </a:r>
            <a:endParaRPr lang="en-IN" sz="4000" dirty="0">
              <a:solidFill>
                <a:srgbClr val="FF000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5" name="Rectangle 4"/>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6" name="Picture 5" descr="add.jpg"/>
          <p:cNvPicPr>
            <a:picLocks noChangeAspect="1"/>
          </p:cNvPicPr>
          <p:nvPr/>
        </p:nvPicPr>
        <p:blipFill>
          <a:blip r:embed="rId3"/>
          <a:stretch>
            <a:fillRect/>
          </a:stretch>
        </p:blipFill>
        <p:spPr>
          <a:xfrm>
            <a:off x="0" y="6215082"/>
            <a:ext cx="9144000" cy="642918"/>
          </a:xfrm>
          <a:prstGeom prst="rect">
            <a:avLst/>
          </a:prstGeom>
        </p:spPr>
      </p:pic>
      <p:sp>
        <p:nvSpPr>
          <p:cNvPr id="11" name="Rectangle 10"/>
          <p:cNvSpPr/>
          <p:nvPr/>
        </p:nvSpPr>
        <p:spPr>
          <a:xfrm>
            <a:off x="589884" y="2214554"/>
            <a:ext cx="1249060" cy="646331"/>
          </a:xfrm>
          <a:prstGeom prst="rect">
            <a:avLst/>
          </a:prstGeom>
        </p:spPr>
        <p:txBody>
          <a:bodyPr wrap="none">
            <a:spAutoFit/>
          </a:bodyPr>
          <a:lstStyle/>
          <a:p>
            <a:pPr algn="ctr">
              <a:buNone/>
            </a:pPr>
            <a:r>
              <a:rPr lang="en-IN" sz="3600" b="1" u="sng" dirty="0" smtClean="0">
                <a:latin typeface="Times New Roman" pitchFamily="18" charset="0"/>
              </a:rPr>
              <a:t>Boys </a:t>
            </a:r>
            <a:endParaRPr lang="en-IN" sz="3600" b="1" u="sng" dirty="0">
              <a:latin typeface="Times New Roman" pitchFamily="18" charset="0"/>
            </a:endParaRPr>
          </a:p>
        </p:txBody>
      </p:sp>
      <p:sp>
        <p:nvSpPr>
          <p:cNvPr id="12" name="Rectangle 11"/>
          <p:cNvSpPr/>
          <p:nvPr/>
        </p:nvSpPr>
        <p:spPr>
          <a:xfrm>
            <a:off x="428596" y="2857496"/>
            <a:ext cx="5007500" cy="2800767"/>
          </a:xfrm>
          <a:prstGeom prst="rect">
            <a:avLst/>
          </a:prstGeom>
        </p:spPr>
        <p:txBody>
          <a:bodyPr wrap="square">
            <a:spAutoFit/>
          </a:bodyPr>
          <a:lstStyle/>
          <a:p>
            <a:pPr algn="ctr">
              <a:buNone/>
            </a:pPr>
            <a:r>
              <a:rPr lang="en-IN" sz="2800" dirty="0" smtClean="0">
                <a:latin typeface="Times New Roman" pitchFamily="18" charset="0"/>
                <a:cs typeface="Times New Roman" pitchFamily="18" charset="0"/>
              </a:rPr>
              <a:t>Parrot Green Tee Shirt and Navy Blue Shorts. </a:t>
            </a:r>
          </a:p>
          <a:p>
            <a:pPr algn="ctr">
              <a:buNone/>
            </a:pPr>
            <a:r>
              <a:rPr lang="en-IN" sz="2800" dirty="0" smtClean="0">
                <a:latin typeface="Times New Roman" pitchFamily="18" charset="0"/>
                <a:cs typeface="Times New Roman" pitchFamily="18" charset="0"/>
              </a:rPr>
              <a:t>Black shoes, Navy blue socks, Belt</a:t>
            </a:r>
          </a:p>
          <a:p>
            <a:pPr>
              <a:buNone/>
            </a:pPr>
            <a:endParaRPr lang="en-IN" sz="2000" dirty="0" smtClean="0"/>
          </a:p>
          <a:p>
            <a:pPr>
              <a:buNone/>
            </a:pPr>
            <a:endParaRPr lang="en-IN" sz="2400" dirty="0" smtClean="0"/>
          </a:p>
          <a:p>
            <a:pPr>
              <a:buNone/>
            </a:pPr>
            <a:endParaRPr lang="en-IN" sz="2000" dirty="0"/>
          </a:p>
        </p:txBody>
      </p:sp>
      <p:pic>
        <p:nvPicPr>
          <p:cNvPr id="13" name="Picture 2" descr="C:\Users\Nilesh\Desktop\TRUPTI\mlzs uniform_Boys_front.jpg"/>
          <p:cNvPicPr>
            <a:picLocks noChangeAspect="1" noChangeArrowheads="1"/>
          </p:cNvPicPr>
          <p:nvPr/>
        </p:nvPicPr>
        <p:blipFill>
          <a:blip r:embed="rId4" cstate="print"/>
          <a:srcRect/>
          <a:stretch>
            <a:fillRect/>
          </a:stretch>
        </p:blipFill>
        <p:spPr bwMode="auto">
          <a:xfrm>
            <a:off x="5857884" y="2428868"/>
            <a:ext cx="2458532" cy="342902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92869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4000" b="1" dirty="0" smtClean="0">
                <a:solidFill>
                  <a:srgbClr val="002060"/>
                </a:solidFill>
                <a:effectLst>
                  <a:outerShdw blurRad="38100" dist="38100" dir="2700000" algn="tl">
                    <a:srgbClr val="000000">
                      <a:alpha val="43137"/>
                    </a:srgbClr>
                  </a:outerShdw>
                </a:effectLst>
              </a:rPr>
              <a:t>Uniform</a:t>
            </a:r>
            <a:endParaRPr lang="en-IN" sz="4000" dirty="0">
              <a:solidFill>
                <a:srgbClr val="FF000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5" name="Rectangle 4"/>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6" name="Picture 5" descr="add.jpg"/>
          <p:cNvPicPr>
            <a:picLocks noChangeAspect="1"/>
          </p:cNvPicPr>
          <p:nvPr/>
        </p:nvPicPr>
        <p:blipFill>
          <a:blip r:embed="rId3"/>
          <a:stretch>
            <a:fillRect/>
          </a:stretch>
        </p:blipFill>
        <p:spPr>
          <a:xfrm>
            <a:off x="0" y="6215082"/>
            <a:ext cx="9144000" cy="642918"/>
          </a:xfrm>
          <a:prstGeom prst="rect">
            <a:avLst/>
          </a:prstGeom>
        </p:spPr>
      </p:pic>
      <p:sp>
        <p:nvSpPr>
          <p:cNvPr id="11" name="TextBox 10"/>
          <p:cNvSpPr txBox="1"/>
          <p:nvPr/>
        </p:nvSpPr>
        <p:spPr>
          <a:xfrm>
            <a:off x="827584" y="2169333"/>
            <a:ext cx="1144865" cy="646331"/>
          </a:xfrm>
          <a:prstGeom prst="rect">
            <a:avLst/>
          </a:prstGeom>
          <a:noFill/>
        </p:spPr>
        <p:txBody>
          <a:bodyPr wrap="none" rtlCol="0">
            <a:spAutoFit/>
          </a:bodyPr>
          <a:lstStyle/>
          <a:p>
            <a:r>
              <a:rPr lang="en-GB" sz="3600" b="1" u="sng" dirty="0" smtClean="0"/>
              <a:t>Girls</a:t>
            </a:r>
            <a:endParaRPr lang="en-US" sz="3600" b="1" u="sng" dirty="0"/>
          </a:p>
        </p:txBody>
      </p:sp>
      <p:sp>
        <p:nvSpPr>
          <p:cNvPr id="12" name="Rectangle 11"/>
          <p:cNvSpPr/>
          <p:nvPr/>
        </p:nvSpPr>
        <p:spPr>
          <a:xfrm>
            <a:off x="642910" y="2964356"/>
            <a:ext cx="4433146" cy="2369880"/>
          </a:xfrm>
          <a:prstGeom prst="rect">
            <a:avLst/>
          </a:prstGeom>
        </p:spPr>
        <p:txBody>
          <a:bodyPr wrap="square">
            <a:spAutoFit/>
          </a:bodyPr>
          <a:lstStyle/>
          <a:p>
            <a:pPr algn="ctr">
              <a:buNone/>
            </a:pPr>
            <a:r>
              <a:rPr lang="en-IN" sz="2800" dirty="0" smtClean="0">
                <a:latin typeface="Times New Roman" pitchFamily="18" charset="0"/>
                <a:cs typeface="Times New Roman" pitchFamily="18" charset="0"/>
              </a:rPr>
              <a:t>Parrot Green Tee Shirt and Navy Blue Skirt.</a:t>
            </a:r>
          </a:p>
          <a:p>
            <a:pPr algn="ctr">
              <a:buNone/>
            </a:pPr>
            <a:r>
              <a:rPr lang="en-IN" sz="2800" dirty="0" smtClean="0">
                <a:latin typeface="Times New Roman" pitchFamily="18" charset="0"/>
                <a:cs typeface="Times New Roman" pitchFamily="18" charset="0"/>
              </a:rPr>
              <a:t>Black shoes, Navy blue socks, Belt</a:t>
            </a:r>
            <a:r>
              <a:rPr lang="en-IN" sz="2800" dirty="0" smtClean="0">
                <a:latin typeface="Times New Roman" pitchFamily="18" charset="0"/>
              </a:rPr>
              <a:t>     </a:t>
            </a:r>
          </a:p>
          <a:p>
            <a:pPr>
              <a:buNone/>
            </a:pPr>
            <a:r>
              <a:rPr lang="en-IN" dirty="0" smtClean="0"/>
              <a:t>     </a:t>
            </a:r>
          </a:p>
          <a:p>
            <a:pPr>
              <a:buNone/>
            </a:pPr>
            <a:r>
              <a:rPr lang="en-IN" dirty="0" smtClean="0"/>
              <a:t>      </a:t>
            </a:r>
          </a:p>
        </p:txBody>
      </p:sp>
      <p:pic>
        <p:nvPicPr>
          <p:cNvPr id="13" name="Picture 2" descr="C:\Users\Nilesh\Desktop\TRUPTI\mlzs uniform_Girls_Front.jpg"/>
          <p:cNvPicPr>
            <a:picLocks noChangeAspect="1" noChangeArrowheads="1"/>
          </p:cNvPicPr>
          <p:nvPr/>
        </p:nvPicPr>
        <p:blipFill>
          <a:blip r:embed="rId4" cstate="print"/>
          <a:srcRect/>
          <a:stretch>
            <a:fillRect/>
          </a:stretch>
        </p:blipFill>
        <p:spPr bwMode="auto">
          <a:xfrm>
            <a:off x="5272400" y="2276872"/>
            <a:ext cx="3371566" cy="336670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ool logo png.png"/>
          <p:cNvPicPr>
            <a:picLocks noChangeAspect="1"/>
          </p:cNvPicPr>
          <p:nvPr/>
        </p:nvPicPr>
        <p:blipFill>
          <a:blip r:embed="rId2" cstate="print"/>
          <a:stretch>
            <a:fillRect/>
          </a:stretch>
        </p:blipFill>
        <p:spPr>
          <a:xfrm>
            <a:off x="714348" y="142852"/>
            <a:ext cx="857256" cy="857256"/>
          </a:xfrm>
          <a:prstGeom prst="rect">
            <a:avLst/>
          </a:prstGeom>
          <a:ln>
            <a:noFill/>
          </a:ln>
          <a:effectLst>
            <a:outerShdw blurRad="190500" algn="tl" rotWithShape="0">
              <a:srgbClr val="000000">
                <a:alpha val="70000"/>
              </a:srgbClr>
            </a:outerShdw>
          </a:effectLst>
        </p:spPr>
      </p:pic>
      <p:sp>
        <p:nvSpPr>
          <p:cNvPr id="3" name="Rectangle 2"/>
          <p:cNvSpPr/>
          <p:nvPr/>
        </p:nvSpPr>
        <p:spPr>
          <a:xfrm>
            <a:off x="107504" y="1214422"/>
            <a:ext cx="9252520" cy="1357322"/>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a:solidFill>
                  <a:schemeClr val="tx1"/>
                </a:solidFill>
              </a:rPr>
              <a:t>Welcome to  </a:t>
            </a:r>
            <a:r>
              <a:rPr lang="en-US" sz="4000" b="1" dirty="0" smtClean="0">
                <a:solidFill>
                  <a:schemeClr val="tx1"/>
                </a:solidFill>
              </a:rPr>
              <a:t>Parent </a:t>
            </a:r>
            <a:r>
              <a:rPr lang="en-US" sz="4000" b="1" dirty="0">
                <a:solidFill>
                  <a:schemeClr val="tx1"/>
                </a:solidFill>
              </a:rPr>
              <a:t>Induction </a:t>
            </a:r>
            <a:r>
              <a:rPr lang="en-US" sz="4000" b="1" dirty="0" smtClean="0">
                <a:solidFill>
                  <a:schemeClr val="tx1"/>
                </a:solidFill>
              </a:rPr>
              <a:t> </a:t>
            </a:r>
          </a:p>
          <a:p>
            <a:pPr algn="ctr"/>
            <a:r>
              <a:rPr lang="en-US" sz="4000" b="1" dirty="0" smtClean="0">
                <a:solidFill>
                  <a:schemeClr val="tx1"/>
                </a:solidFill>
              </a:rPr>
              <a:t>Pre Primary</a:t>
            </a:r>
            <a:endParaRPr lang="en-US" sz="4000" b="1" dirty="0">
              <a:solidFill>
                <a:schemeClr val="tx1"/>
              </a:solidFill>
            </a:endParaRPr>
          </a:p>
        </p:txBody>
      </p:sp>
      <p:sp>
        <p:nvSpPr>
          <p:cNvPr id="4" name="Rectangle 3"/>
          <p:cNvSpPr/>
          <p:nvPr/>
        </p:nvSpPr>
        <p:spPr>
          <a:xfrm>
            <a:off x="1142976" y="2828836"/>
            <a:ext cx="7101432" cy="2862322"/>
          </a:xfrm>
          <a:prstGeom prst="rect">
            <a:avLst/>
          </a:prstGeom>
        </p:spPr>
        <p:txBody>
          <a:bodyPr wrap="square">
            <a:spAutoFit/>
          </a:bodyPr>
          <a:lstStyle/>
          <a:p>
            <a:pPr algn="ctr"/>
            <a:r>
              <a:rPr lang="en-IN" sz="3600" b="1" dirty="0">
                <a:latin typeface="Times New Roman" pitchFamily="18" charset="0"/>
                <a:cs typeface="Times New Roman" pitchFamily="18" charset="0"/>
              </a:rPr>
              <a:t>This brief presentation will familiarize</a:t>
            </a:r>
          </a:p>
          <a:p>
            <a:pPr algn="ctr"/>
            <a:r>
              <a:rPr lang="en-IN" sz="3600" b="1" dirty="0">
                <a:latin typeface="Times New Roman" pitchFamily="18" charset="0"/>
                <a:cs typeface="Times New Roman" pitchFamily="18" charset="0"/>
              </a:rPr>
              <a:t>you with the plans we have made</a:t>
            </a:r>
          </a:p>
          <a:p>
            <a:pPr algn="ctr"/>
            <a:r>
              <a:rPr lang="en-IN" sz="3600" b="1" dirty="0">
                <a:latin typeface="Times New Roman" pitchFamily="18" charset="0"/>
                <a:cs typeface="Times New Roman" pitchFamily="18" charset="0"/>
              </a:rPr>
              <a:t>for the Academic Session</a:t>
            </a:r>
            <a:br>
              <a:rPr lang="en-IN" sz="3600" b="1" dirty="0">
                <a:latin typeface="Times New Roman" pitchFamily="18" charset="0"/>
                <a:cs typeface="Times New Roman" pitchFamily="18" charset="0"/>
              </a:rPr>
            </a:br>
            <a:r>
              <a:rPr lang="en-IN" sz="3600" b="1" dirty="0">
                <a:latin typeface="Times New Roman" pitchFamily="18" charset="0"/>
                <a:cs typeface="Times New Roman" pitchFamily="18" charset="0"/>
              </a:rPr>
              <a:t> 2019-2020 </a:t>
            </a:r>
          </a:p>
        </p:txBody>
      </p:sp>
    </p:spTree>
    <p:extLst>
      <p:ext uri="{BB962C8B-B14F-4D97-AF65-F5344CB8AC3E}">
        <p14:creationId xmlns:p14="http://schemas.microsoft.com/office/powerpoint/2010/main" val="603238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92869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4000" dirty="0" smtClean="0">
                <a:solidFill>
                  <a:srgbClr val="002060"/>
                </a:solidFill>
                <a:effectLst>
                  <a:outerShdw blurRad="38100" dist="38100" dir="2700000" algn="tl">
                    <a:srgbClr val="000000">
                      <a:alpha val="43137"/>
                    </a:srgbClr>
                  </a:outerShdw>
                </a:effectLst>
                <a:cs typeface="Calibri" pitchFamily="34" charset="0"/>
              </a:rPr>
              <a:t>Birthday Policy</a:t>
            </a:r>
            <a:endParaRPr lang="en-IN" sz="4000" dirty="0">
              <a:solidFill>
                <a:srgbClr val="FF000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5" name="Rectangle 4"/>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6" name="Picture 5" descr="add.jpg"/>
          <p:cNvPicPr>
            <a:picLocks noChangeAspect="1"/>
          </p:cNvPicPr>
          <p:nvPr/>
        </p:nvPicPr>
        <p:blipFill>
          <a:blip r:embed="rId3"/>
          <a:stretch>
            <a:fillRect/>
          </a:stretch>
        </p:blipFill>
        <p:spPr>
          <a:xfrm>
            <a:off x="0" y="6215082"/>
            <a:ext cx="9144000" cy="642918"/>
          </a:xfrm>
          <a:prstGeom prst="rect">
            <a:avLst/>
          </a:prstGeom>
        </p:spPr>
      </p:pic>
      <p:sp>
        <p:nvSpPr>
          <p:cNvPr id="7" name="Rectangle 6"/>
          <p:cNvSpPr/>
          <p:nvPr/>
        </p:nvSpPr>
        <p:spPr>
          <a:xfrm>
            <a:off x="655303" y="2204864"/>
            <a:ext cx="10841858" cy="3785652"/>
          </a:xfrm>
          <a:prstGeom prst="rect">
            <a:avLst/>
          </a:prstGeom>
        </p:spPr>
        <p:txBody>
          <a:bodyPr wrap="square">
            <a:spAutoFit/>
          </a:bodyPr>
          <a:lstStyle/>
          <a:p>
            <a:pPr>
              <a:buFont typeface="Wingdings" pitchFamily="2" charset="2"/>
              <a:buChar char="Ø"/>
            </a:pPr>
            <a:r>
              <a:rPr lang="en-IN" dirty="0" smtClean="0"/>
              <a:t> </a:t>
            </a:r>
            <a:r>
              <a:rPr lang="en-IN" sz="2400" dirty="0">
                <a:latin typeface="Times New Roman" pitchFamily="18" charset="0"/>
              </a:rPr>
              <a:t>S</a:t>
            </a:r>
            <a:r>
              <a:rPr lang="en-IN" sz="2400" dirty="0" smtClean="0">
                <a:latin typeface="Times New Roman" pitchFamily="18" charset="0"/>
              </a:rPr>
              <a:t>tudents are required to bring any small </a:t>
            </a:r>
          </a:p>
          <a:p>
            <a:r>
              <a:rPr lang="en-IN" sz="2400" dirty="0" smtClean="0">
                <a:latin typeface="Times New Roman" pitchFamily="18" charset="0"/>
              </a:rPr>
              <a:t>    chocolate of value Rs. 1 or Rs. 2.</a:t>
            </a:r>
          </a:p>
          <a:p>
            <a:pPr>
              <a:buFont typeface="Wingdings" pitchFamily="2" charset="2"/>
              <a:buChar char="Ø"/>
            </a:pPr>
            <a:r>
              <a:rPr lang="en-IN" sz="2400" dirty="0" smtClean="0">
                <a:latin typeface="Times New Roman" pitchFamily="18" charset="0"/>
              </a:rPr>
              <a:t>  Parents are requested not to give any gift or</a:t>
            </a:r>
          </a:p>
          <a:p>
            <a:r>
              <a:rPr lang="en-IN" sz="2400" dirty="0" smtClean="0">
                <a:latin typeface="Times New Roman" pitchFamily="18" charset="0"/>
              </a:rPr>
              <a:t>    token of gratitude to the educators.</a:t>
            </a:r>
          </a:p>
          <a:p>
            <a:pPr>
              <a:buFont typeface="Wingdings" pitchFamily="2" charset="2"/>
              <a:buChar char="Ø"/>
            </a:pPr>
            <a:r>
              <a:rPr lang="en-IN" sz="2400" dirty="0" smtClean="0">
                <a:latin typeface="Times New Roman" pitchFamily="18" charset="0"/>
              </a:rPr>
              <a:t>  No birthday parties will be held in school.</a:t>
            </a:r>
          </a:p>
          <a:p>
            <a:pPr>
              <a:buFont typeface="Wingdings" pitchFamily="2" charset="2"/>
              <a:buChar char="Ø"/>
            </a:pPr>
            <a:r>
              <a:rPr lang="en-IN" sz="2400" dirty="0" smtClean="0">
                <a:latin typeface="Times New Roman" pitchFamily="18" charset="0"/>
              </a:rPr>
              <a:t>  No birthday gifts or return gifts will be  </a:t>
            </a:r>
          </a:p>
          <a:p>
            <a:r>
              <a:rPr lang="en-IN" sz="2400" dirty="0" smtClean="0">
                <a:latin typeface="Times New Roman" pitchFamily="18" charset="0"/>
              </a:rPr>
              <a:t>     exchanged with students.</a:t>
            </a:r>
          </a:p>
          <a:p>
            <a:pPr>
              <a:buFont typeface="Wingdings" pitchFamily="2" charset="2"/>
              <a:buChar char="Ø"/>
            </a:pPr>
            <a:r>
              <a:rPr lang="en-IN" sz="2400" dirty="0" smtClean="0">
                <a:latin typeface="Times New Roman" pitchFamily="18" charset="0"/>
              </a:rPr>
              <a:t>  Private birthday invitations should be mailed rather </a:t>
            </a:r>
          </a:p>
          <a:p>
            <a:r>
              <a:rPr lang="en-IN" sz="2400" dirty="0" smtClean="0">
                <a:latin typeface="Times New Roman" pitchFamily="18" charset="0"/>
              </a:rPr>
              <a:t>      than passed in class, unless the whole class is invited.</a:t>
            </a:r>
          </a:p>
          <a:p>
            <a:pPr>
              <a:buFont typeface="Wingdings" pitchFamily="2" charset="2"/>
              <a:buChar char="Ø"/>
            </a:pPr>
            <a:r>
              <a:rPr lang="en-IN" sz="2400" dirty="0" smtClean="0">
                <a:latin typeface="Times New Roman" pitchFamily="18" charset="0"/>
              </a:rPr>
              <a:t> Send your child in decent party dress along with I-card.</a:t>
            </a:r>
            <a:endParaRPr lang="en-IN" sz="2400" dirty="0">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642942"/>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4000" dirty="0" smtClean="0">
                <a:solidFill>
                  <a:srgbClr val="002060"/>
                </a:solidFill>
                <a:effectLst>
                  <a:outerShdw blurRad="38100" dist="38100" dir="2700000" algn="tl">
                    <a:srgbClr val="000000">
                      <a:alpha val="43137"/>
                    </a:srgbClr>
                  </a:outerShdw>
                </a:effectLst>
              </a:rPr>
              <a:t>Health And Hygiene</a:t>
            </a:r>
            <a:r>
              <a:rPr lang="en-IN" sz="4800" dirty="0" smtClean="0">
                <a:solidFill>
                  <a:srgbClr val="002060"/>
                </a:solidFill>
                <a:effectLst>
                  <a:outerShdw blurRad="38100" dist="38100" dir="2700000" algn="tl">
                    <a:srgbClr val="000000">
                      <a:alpha val="43137"/>
                    </a:srgbClr>
                  </a:outerShdw>
                </a:effectLst>
              </a:rPr>
              <a:t> </a:t>
            </a:r>
            <a:endParaRPr lang="en-IN" sz="4000" dirty="0" smtClean="0">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5" name="Rectangle 4"/>
          <p:cNvSpPr/>
          <p:nvPr/>
        </p:nvSpPr>
        <p:spPr>
          <a:xfrm>
            <a:off x="285720" y="1857364"/>
            <a:ext cx="8501122" cy="3785652"/>
          </a:xfrm>
          <a:prstGeom prst="rect">
            <a:avLst/>
          </a:prstGeom>
        </p:spPr>
        <p:txBody>
          <a:bodyPr wrap="square">
            <a:spAutoFit/>
          </a:bodyPr>
          <a:lstStyle/>
          <a:p>
            <a:pPr>
              <a:buFont typeface="Arial" pitchFamily="34" charset="0"/>
              <a:buChar char="•"/>
            </a:pPr>
            <a:r>
              <a:rPr lang="en-IN" sz="2400" dirty="0" smtClean="0"/>
              <a:t> </a:t>
            </a:r>
            <a:r>
              <a:rPr lang="en-IN" sz="2400" dirty="0" smtClean="0">
                <a:latin typeface="Times New Roman" pitchFamily="18" charset="0"/>
              </a:rPr>
              <a:t>In some cases, if the medical attention is required </a:t>
            </a:r>
          </a:p>
          <a:p>
            <a:r>
              <a:rPr lang="en-IN" sz="2400" dirty="0" smtClean="0">
                <a:latin typeface="Times New Roman" pitchFamily="18" charset="0"/>
              </a:rPr>
              <a:t>   specially please keep the Principal of the school </a:t>
            </a:r>
          </a:p>
          <a:p>
            <a:r>
              <a:rPr lang="en-IN" sz="2400" dirty="0" smtClean="0">
                <a:latin typeface="Times New Roman" pitchFamily="18" charset="0"/>
              </a:rPr>
              <a:t>   informed in written at all times with doctor’s prescription attached.</a:t>
            </a:r>
          </a:p>
          <a:p>
            <a:pPr>
              <a:buFont typeface="Arial" pitchFamily="34" charset="0"/>
              <a:buChar char="•"/>
            </a:pPr>
            <a:r>
              <a:rPr lang="en-IN" sz="2400" dirty="0" smtClean="0">
                <a:latin typeface="Times New Roman" pitchFamily="18" charset="0"/>
              </a:rPr>
              <a:t> No student should attend school if he/she is suffering</a:t>
            </a:r>
          </a:p>
          <a:p>
            <a:r>
              <a:rPr lang="en-IN" sz="2400" dirty="0" smtClean="0">
                <a:latin typeface="Times New Roman" pitchFamily="18" charset="0"/>
              </a:rPr>
              <a:t>   with serious or contagious disease. They will be allowed to attend the school again when a medical certificate is produced. </a:t>
            </a:r>
          </a:p>
          <a:p>
            <a:pPr>
              <a:buFont typeface="Arial" pitchFamily="34" charset="0"/>
              <a:buChar char="•"/>
            </a:pPr>
            <a:r>
              <a:rPr lang="en-IN" sz="2400" dirty="0" smtClean="0">
                <a:latin typeface="Times New Roman" pitchFamily="18" charset="0"/>
              </a:rPr>
              <a:t> Please fill the details in the Health form. The Health </a:t>
            </a:r>
          </a:p>
          <a:p>
            <a:r>
              <a:rPr lang="en-IN" sz="2400" dirty="0" smtClean="0">
                <a:latin typeface="Times New Roman" pitchFamily="18" charset="0"/>
              </a:rPr>
              <a:t>   form should be filled by your Family doctor or any</a:t>
            </a:r>
          </a:p>
          <a:p>
            <a:r>
              <a:rPr lang="en-IN" sz="2400" dirty="0" smtClean="0">
                <a:latin typeface="Times New Roman" pitchFamily="18" charset="0"/>
              </a:rPr>
              <a:t>   Paediatrician only. </a:t>
            </a:r>
            <a:endParaRPr lang="en-IN" sz="2400" dirty="0">
              <a:latin typeface="Times New Roman" pitchFamily="18" charset="0"/>
            </a:endParaRPr>
          </a:p>
        </p:txBody>
      </p:sp>
      <p:sp>
        <p:nvSpPr>
          <p:cNvPr id="6" name="Rectangle 5"/>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3"/>
          <a:stretch>
            <a:fillRect/>
          </a:stretch>
        </p:blipFill>
        <p:spPr>
          <a:xfrm>
            <a:off x="0" y="6215082"/>
            <a:ext cx="9144000" cy="64291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LZSC-CNSRM2-2\Desktop\2.PNG"/>
          <p:cNvPicPr>
            <a:picLocks noChangeAspect="1" noChangeArrowheads="1"/>
          </p:cNvPicPr>
          <p:nvPr/>
        </p:nvPicPr>
        <p:blipFill>
          <a:blip r:embed="rId2"/>
          <a:srcRect/>
          <a:stretch>
            <a:fillRect/>
          </a:stretch>
        </p:blipFill>
        <p:spPr bwMode="auto">
          <a:xfrm>
            <a:off x="4900120" y="1412776"/>
            <a:ext cx="3500461" cy="4098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descr="C:\Users\MLZSC-CNSRM2-2\Desktop\1.PNG"/>
          <p:cNvPicPr>
            <a:picLocks noChangeAspect="1" noChangeArrowheads="1"/>
          </p:cNvPicPr>
          <p:nvPr/>
        </p:nvPicPr>
        <p:blipFill>
          <a:blip r:embed="rId3"/>
          <a:srcRect/>
          <a:stretch>
            <a:fillRect/>
          </a:stretch>
        </p:blipFill>
        <p:spPr bwMode="auto">
          <a:xfrm>
            <a:off x="899592" y="1412776"/>
            <a:ext cx="3500462" cy="4095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9961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57150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3600" dirty="0" smtClean="0">
                <a:solidFill>
                  <a:srgbClr val="002060"/>
                </a:solidFill>
                <a:effectLst>
                  <a:outerShdw blurRad="38100" dist="38100" dir="2700000" algn="tl">
                    <a:srgbClr val="000000">
                      <a:alpha val="43137"/>
                    </a:srgbClr>
                  </a:outerShdw>
                </a:effectLst>
              </a:rPr>
              <a:t>Suggested Menu Card</a:t>
            </a:r>
            <a:endParaRPr lang="en-IN" sz="3600" dirty="0">
              <a:solidFill>
                <a:srgbClr val="FF000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31117" y="196084"/>
            <a:ext cx="1143008" cy="1143008"/>
          </a:xfrm>
          <a:prstGeom prst="rect">
            <a:avLst/>
          </a:prstGeom>
          <a:ln>
            <a:noFill/>
          </a:ln>
          <a:effectLst>
            <a:outerShdw blurRad="190500" algn="tl" rotWithShape="0">
              <a:srgbClr val="000000">
                <a:alpha val="70000"/>
              </a:srgbClr>
            </a:outerShdw>
          </a:effectLst>
        </p:spPr>
      </p:pic>
      <p:sp>
        <p:nvSpPr>
          <p:cNvPr id="8" name="Rectangle 7"/>
          <p:cNvSpPr/>
          <p:nvPr/>
        </p:nvSpPr>
        <p:spPr>
          <a:xfrm>
            <a:off x="428596" y="6140255"/>
            <a:ext cx="8429684" cy="646331"/>
          </a:xfrm>
          <a:prstGeom prst="rect">
            <a:avLst/>
          </a:prstGeom>
        </p:spPr>
        <p:txBody>
          <a:bodyPr wrap="square">
            <a:spAutoFit/>
          </a:bodyPr>
          <a:lstStyle/>
          <a:p>
            <a:r>
              <a:rPr lang="en-US" dirty="0" smtClean="0"/>
              <a:t>Note : This is Suggested Menu. If your child is allergic to any particular food kindly don’t send it.</a:t>
            </a:r>
            <a:endParaRPr lang="en-US" dirty="0"/>
          </a:p>
        </p:txBody>
      </p:sp>
      <p:sp>
        <p:nvSpPr>
          <p:cNvPr id="9" name="Rectangle 8"/>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9" descr="add.jpg"/>
          <p:cNvPicPr>
            <a:picLocks noChangeAspect="1"/>
          </p:cNvPicPr>
          <p:nvPr/>
        </p:nvPicPr>
        <p:blipFill>
          <a:blip r:embed="rId3"/>
          <a:stretch>
            <a:fillRect/>
          </a:stretch>
        </p:blipFill>
        <p:spPr>
          <a:xfrm>
            <a:off x="0" y="6215082"/>
            <a:ext cx="9144000" cy="642918"/>
          </a:xfrm>
          <a:prstGeom prst="rect">
            <a:avLst/>
          </a:prstGeom>
        </p:spPr>
      </p:pic>
      <p:sp>
        <p:nvSpPr>
          <p:cNvPr id="11" name="TextBox 10"/>
          <p:cNvSpPr txBox="1"/>
          <p:nvPr/>
        </p:nvSpPr>
        <p:spPr>
          <a:xfrm>
            <a:off x="6000760" y="2571744"/>
            <a:ext cx="184731" cy="369332"/>
          </a:xfrm>
          <a:prstGeom prst="rect">
            <a:avLst/>
          </a:prstGeom>
          <a:noFill/>
        </p:spPr>
        <p:txBody>
          <a:bodyPr wrap="none" rtlCol="0">
            <a:spAutoFit/>
          </a:bodyPr>
          <a:lstStyle/>
          <a:p>
            <a:endParaRPr lang="en-IN" dirty="0"/>
          </a:p>
        </p:txBody>
      </p:sp>
      <p:sp>
        <p:nvSpPr>
          <p:cNvPr id="5" name="TextBox 4"/>
          <p:cNvSpPr txBox="1"/>
          <p:nvPr/>
        </p:nvSpPr>
        <p:spPr>
          <a:xfrm>
            <a:off x="971600" y="5301208"/>
            <a:ext cx="7488832" cy="1015663"/>
          </a:xfrm>
          <a:prstGeom prst="rect">
            <a:avLst/>
          </a:prstGeom>
          <a:noFill/>
        </p:spPr>
        <p:txBody>
          <a:bodyPr wrap="square" rtlCol="0">
            <a:spAutoFit/>
          </a:bodyPr>
          <a:lstStyle/>
          <a:p>
            <a:pPr algn="ctr"/>
            <a:r>
              <a:rPr lang="en-US" sz="1400" dirty="0">
                <a:latin typeface="Times New Roman" pitchFamily="18" charset="0"/>
              </a:rPr>
              <a:t>**  No junk food and packed food are allowed</a:t>
            </a:r>
          </a:p>
          <a:p>
            <a:pPr marL="285750" indent="-285750" algn="ctr">
              <a:buFont typeface="Wingdings" pitchFamily="2" charset="2"/>
              <a:buChar char="ü"/>
              <a:defRPr/>
            </a:pPr>
            <a:r>
              <a:rPr lang="en-US" sz="1400" dirty="0">
                <a:latin typeface="Times New Roman" pitchFamily="18" charset="0"/>
              </a:rPr>
              <a:t>If your child is allergic to certain food, kindly avoid it in his / her Tiffin box</a:t>
            </a:r>
          </a:p>
          <a:p>
            <a:pPr marL="285750" indent="-285750" algn="ctr">
              <a:buFont typeface="Wingdings" pitchFamily="2" charset="2"/>
              <a:buChar char="ü"/>
              <a:defRPr/>
            </a:pPr>
            <a:r>
              <a:rPr lang="en-US" sz="1400" dirty="0">
                <a:latin typeface="Times New Roman" pitchFamily="18" charset="0"/>
              </a:rPr>
              <a:t>Send napkins, spoons and forks every day with your child  </a:t>
            </a:r>
            <a:endParaRPr lang="en-US" sz="1400" b="1" dirty="0">
              <a:latin typeface="Times New Roman" pitchFamily="18" charset="0"/>
            </a:endParaRPr>
          </a:p>
          <a:p>
            <a:endParaRPr lang="en-US" dirty="0"/>
          </a:p>
        </p:txBody>
      </p:sp>
      <p:pic>
        <p:nvPicPr>
          <p:cNvPr id="12" name="Picture 11" descr="C:\Users\Administrator\Desktop\Untitled.jpg"/>
          <p:cNvPicPr/>
          <p:nvPr/>
        </p:nvPicPr>
        <p:blipFill>
          <a:blip r:embed="rId4"/>
          <a:srcRect/>
          <a:stretch>
            <a:fillRect/>
          </a:stretch>
        </p:blipFill>
        <p:spPr bwMode="auto">
          <a:xfrm>
            <a:off x="1202621" y="1916832"/>
            <a:ext cx="6728057" cy="316835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00108"/>
            <a:ext cx="9144032" cy="57150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3600" b="1" dirty="0">
                <a:solidFill>
                  <a:schemeClr val="tx1"/>
                </a:solidFill>
              </a:rPr>
              <a:t>Smart Class</a:t>
            </a:r>
            <a:r>
              <a:rPr lang="en-IN" sz="3600" dirty="0">
                <a:solidFill>
                  <a:schemeClr val="tx1"/>
                </a:solidFill>
              </a:rPr>
              <a:t> </a:t>
            </a:r>
            <a:endParaRPr lang="en-US" sz="5400" dirty="0">
              <a:solidFill>
                <a:schemeClr val="tx1"/>
              </a:solidFill>
              <a:effectLst>
                <a:outerShdw blurRad="38100" dist="38100" dir="2700000" algn="tl">
                  <a:srgbClr val="000000">
                    <a:alpha val="43137"/>
                  </a:srgbClr>
                </a:outerShdw>
              </a:effectLst>
            </a:endParaRPr>
          </a:p>
        </p:txBody>
      </p:sp>
      <p:pic>
        <p:nvPicPr>
          <p:cNvPr id="5" name="Picture 4"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7" name="Rectangle 6"/>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8" name="Picture 7" descr="add.jpg"/>
          <p:cNvPicPr>
            <a:picLocks noChangeAspect="1"/>
          </p:cNvPicPr>
          <p:nvPr/>
        </p:nvPicPr>
        <p:blipFill>
          <a:blip r:embed="rId3"/>
          <a:stretch>
            <a:fillRect/>
          </a:stretch>
        </p:blipFill>
        <p:spPr>
          <a:xfrm>
            <a:off x="0" y="6215082"/>
            <a:ext cx="9144000" cy="642918"/>
          </a:xfrm>
          <a:prstGeom prst="rect">
            <a:avLst/>
          </a:prstGeom>
        </p:spPr>
      </p:pic>
      <p:pic>
        <p:nvPicPr>
          <p:cNvPr id="16" name="Picture 3" descr="I:\IMG_2062.JPG"/>
          <p:cNvPicPr>
            <a:picLocks noChangeAspect="1" noChangeArrowheads="1"/>
          </p:cNvPicPr>
          <p:nvPr/>
        </p:nvPicPr>
        <p:blipFill>
          <a:blip r:embed="rId4" cstate="print"/>
          <a:srcRect/>
          <a:stretch>
            <a:fillRect/>
          </a:stretch>
        </p:blipFill>
        <p:spPr bwMode="auto">
          <a:xfrm>
            <a:off x="370550" y="1700808"/>
            <a:ext cx="3643338" cy="2235707"/>
          </a:xfrm>
          <a:prstGeom prst="rect">
            <a:avLst/>
          </a:prstGeom>
          <a:ln>
            <a:noFill/>
          </a:ln>
          <a:effectLst>
            <a:softEdge rad="112500"/>
          </a:effectLst>
        </p:spPr>
      </p:pic>
      <p:pic>
        <p:nvPicPr>
          <p:cNvPr id="17" name="Picture 2" descr="I:\puja\IMG_2187.JPG"/>
          <p:cNvPicPr>
            <a:picLocks noChangeAspect="1" noChangeArrowheads="1"/>
          </p:cNvPicPr>
          <p:nvPr/>
        </p:nvPicPr>
        <p:blipFill>
          <a:blip r:embed="rId5" cstate="print"/>
          <a:srcRect/>
          <a:stretch>
            <a:fillRect/>
          </a:stretch>
        </p:blipFill>
        <p:spPr bwMode="auto">
          <a:xfrm>
            <a:off x="5004048" y="1700808"/>
            <a:ext cx="3505957" cy="2071702"/>
          </a:xfrm>
          <a:prstGeom prst="rect">
            <a:avLst/>
          </a:prstGeom>
          <a:ln>
            <a:noFill/>
          </a:ln>
          <a:effectLst>
            <a:softEdge rad="112500"/>
          </a:effectLst>
        </p:spPr>
      </p:pic>
      <p:pic>
        <p:nvPicPr>
          <p:cNvPr id="18" name="Picture 4" descr="C:\Users\MLZSC1\Desktop\Sutithi Das\ISA ACTIVITY HUMBLE ABODE\IMG_6908.JPG"/>
          <p:cNvPicPr>
            <a:picLocks noChangeAspect="1" noChangeArrowheads="1"/>
          </p:cNvPicPr>
          <p:nvPr/>
        </p:nvPicPr>
        <p:blipFill>
          <a:blip r:embed="rId6"/>
          <a:srcRect/>
          <a:stretch>
            <a:fillRect/>
          </a:stretch>
        </p:blipFill>
        <p:spPr bwMode="auto">
          <a:xfrm>
            <a:off x="2674589" y="3936515"/>
            <a:ext cx="3643338" cy="2000264"/>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66" y="1196752"/>
            <a:ext cx="9144000" cy="91615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spcBef>
                <a:spcPct val="0"/>
              </a:spcBef>
            </a:pPr>
            <a:r>
              <a:rPr lang="en-US" sz="3200" b="1" dirty="0">
                <a:ln w="635">
                  <a:noFill/>
                </a:ln>
                <a:solidFill>
                  <a:srgbClr val="002060"/>
                </a:solidFill>
                <a:effectLst>
                  <a:outerShdw blurRad="38100" dist="38100" dir="2700000" algn="tl">
                    <a:srgbClr val="000000">
                      <a:alpha val="43137"/>
                    </a:srgbClr>
                  </a:outerShdw>
                </a:effectLst>
              </a:rPr>
              <a:t>Mother </a:t>
            </a:r>
            <a:r>
              <a:rPr lang="en-US" sz="3200" b="1" dirty="0" smtClean="0">
                <a:ln w="635">
                  <a:noFill/>
                </a:ln>
                <a:solidFill>
                  <a:srgbClr val="002060"/>
                </a:solidFill>
                <a:effectLst>
                  <a:outerShdw blurRad="38100" dist="38100" dir="2700000" algn="tl">
                    <a:srgbClr val="000000">
                      <a:alpha val="43137"/>
                    </a:srgbClr>
                  </a:outerShdw>
                </a:effectLst>
              </a:rPr>
              <a:t>Educator Concept </a:t>
            </a:r>
            <a:r>
              <a:rPr lang="en-US" sz="3200" b="1" dirty="0">
                <a:ln w="635">
                  <a:noFill/>
                </a:ln>
                <a:solidFill>
                  <a:srgbClr val="002060"/>
                </a:solidFill>
                <a:effectLst>
                  <a:outerShdw blurRad="38100" dist="38100" dir="2700000" algn="tl">
                    <a:srgbClr val="000000">
                      <a:alpha val="43137"/>
                    </a:srgbClr>
                  </a:outerShdw>
                </a:effectLst>
              </a:rPr>
              <a:t>for Pre-Primary</a:t>
            </a: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7" name="Rectangle 6"/>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8" name="Picture 7" descr="add.jpg"/>
          <p:cNvPicPr>
            <a:picLocks noChangeAspect="1"/>
          </p:cNvPicPr>
          <p:nvPr/>
        </p:nvPicPr>
        <p:blipFill>
          <a:blip r:embed="rId3"/>
          <a:stretch>
            <a:fillRect/>
          </a:stretch>
        </p:blipFill>
        <p:spPr>
          <a:xfrm>
            <a:off x="0" y="6215082"/>
            <a:ext cx="9144000" cy="642918"/>
          </a:xfrm>
          <a:prstGeom prst="rect">
            <a:avLst/>
          </a:prstGeom>
        </p:spPr>
      </p:pic>
      <p:sp>
        <p:nvSpPr>
          <p:cNvPr id="11" name="Rectangle 10"/>
          <p:cNvSpPr/>
          <p:nvPr/>
        </p:nvSpPr>
        <p:spPr>
          <a:xfrm>
            <a:off x="467544" y="2285992"/>
            <a:ext cx="7819232" cy="3046988"/>
          </a:xfrm>
          <a:prstGeom prst="rect">
            <a:avLst/>
          </a:prstGeom>
        </p:spPr>
        <p:txBody>
          <a:bodyPr wrap="square">
            <a:spAutoFit/>
          </a:bodyPr>
          <a:lstStyle/>
          <a:p>
            <a:r>
              <a:rPr lang="en-IN" sz="2400" b="1" dirty="0" smtClean="0">
                <a:latin typeface="Times New Roman" pitchFamily="18" charset="0"/>
                <a:cs typeface="Times New Roman" pitchFamily="18" charset="0"/>
              </a:rPr>
              <a:t>Subjects that will be taught by mother educator : </a:t>
            </a:r>
          </a:p>
          <a:p>
            <a:pPr>
              <a:buFont typeface="Wingdings" pitchFamily="2" charset="2"/>
              <a:buChar char="Ø"/>
            </a:pPr>
            <a:r>
              <a:rPr lang="en-IN" sz="2800" b="1" dirty="0" smtClean="0">
                <a:latin typeface="Times New Roman" pitchFamily="18" charset="0"/>
                <a:cs typeface="Times New Roman" pitchFamily="18" charset="0"/>
              </a:rPr>
              <a:t> English </a:t>
            </a:r>
          </a:p>
          <a:p>
            <a:pPr>
              <a:buFont typeface="Wingdings" pitchFamily="2" charset="2"/>
              <a:buChar char="Ø"/>
            </a:pPr>
            <a:r>
              <a:rPr lang="en-IN" sz="2800" b="1" dirty="0" smtClean="0">
                <a:latin typeface="Times New Roman" pitchFamily="18" charset="0"/>
                <a:cs typeface="Times New Roman" pitchFamily="18" charset="0"/>
              </a:rPr>
              <a:t> Mathematics</a:t>
            </a:r>
          </a:p>
          <a:p>
            <a:pPr>
              <a:buFont typeface="Wingdings" pitchFamily="2" charset="2"/>
              <a:buChar char="Ø"/>
            </a:pPr>
            <a:r>
              <a:rPr lang="en-IN" sz="2800" b="1" dirty="0" smtClean="0">
                <a:latin typeface="Times New Roman" pitchFamily="18" charset="0"/>
                <a:cs typeface="Times New Roman" pitchFamily="18" charset="0"/>
              </a:rPr>
              <a:t> Hindi </a:t>
            </a:r>
          </a:p>
          <a:p>
            <a:pPr>
              <a:buFont typeface="Wingdings" pitchFamily="2" charset="2"/>
              <a:buChar char="Ø"/>
            </a:pPr>
            <a:r>
              <a:rPr lang="en-IN" sz="2800" b="1" dirty="0" smtClean="0">
                <a:latin typeface="Times New Roman" pitchFamily="18" charset="0"/>
                <a:cs typeface="Times New Roman" pitchFamily="18" charset="0"/>
              </a:rPr>
              <a:t> General Awareness ( G. A.)</a:t>
            </a:r>
          </a:p>
          <a:p>
            <a:pPr>
              <a:buFont typeface="Wingdings" pitchFamily="2" charset="2"/>
              <a:buChar char="Ø"/>
            </a:pPr>
            <a:r>
              <a:rPr lang="en-IN" sz="2800" b="1" dirty="0" smtClean="0">
                <a:latin typeface="Times New Roman" pitchFamily="18" charset="0"/>
                <a:cs typeface="Times New Roman" pitchFamily="18" charset="0"/>
              </a:rPr>
              <a:t> EVS</a:t>
            </a:r>
          </a:p>
          <a:p>
            <a:pPr>
              <a:buFont typeface="Wingdings" pitchFamily="2" charset="2"/>
              <a:buChar char="Ø"/>
            </a:pPr>
            <a:r>
              <a:rPr lang="en-IN" sz="2800" b="1" dirty="0" smtClean="0">
                <a:latin typeface="Times New Roman" pitchFamily="18" charset="0"/>
                <a:cs typeface="Times New Roman" pitchFamily="18" charset="0"/>
              </a:rPr>
              <a:t> Field Trips</a:t>
            </a:r>
            <a:endParaRPr lang="en-IN"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8670"/>
            <a:ext cx="9144000" cy="785818"/>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a:ln w="635">
                  <a:noFill/>
                </a:ln>
                <a:solidFill>
                  <a:srgbClr val="002060"/>
                </a:solidFill>
                <a:effectLst>
                  <a:outerShdw blurRad="38100" dist="38100" dir="2700000" algn="tl">
                    <a:srgbClr val="000000">
                      <a:alpha val="43137"/>
                    </a:srgbClr>
                  </a:outerShdw>
                </a:effectLst>
              </a:rPr>
              <a:t>Educators For Pre-Primary</a:t>
            </a: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6" name="Rectangle 5"/>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3"/>
          <a:stretch>
            <a:fillRect/>
          </a:stretch>
        </p:blipFill>
        <p:spPr>
          <a:xfrm>
            <a:off x="0" y="6215082"/>
            <a:ext cx="9144000" cy="642918"/>
          </a:xfrm>
          <a:prstGeom prst="rect">
            <a:avLst/>
          </a:prstGeom>
        </p:spPr>
      </p:pic>
      <p:sp>
        <p:nvSpPr>
          <p:cNvPr id="8" name="Rectangle 7"/>
          <p:cNvSpPr/>
          <p:nvPr/>
        </p:nvSpPr>
        <p:spPr>
          <a:xfrm>
            <a:off x="107504" y="1928802"/>
            <a:ext cx="6624736" cy="2616101"/>
          </a:xfrm>
          <a:prstGeom prst="rect">
            <a:avLst/>
          </a:prstGeom>
        </p:spPr>
        <p:txBody>
          <a:bodyPr wrap="square">
            <a:spAutoFit/>
          </a:bodyPr>
          <a:lstStyle/>
          <a:p>
            <a:pPr marL="266700">
              <a:buFont typeface="Wingdings" pitchFamily="2" charset="2"/>
              <a:buChar char="v"/>
            </a:pPr>
            <a:r>
              <a:rPr lang="en-IN" sz="2800" dirty="0" smtClean="0">
                <a:solidFill>
                  <a:srgbClr val="002060"/>
                </a:solidFill>
                <a:cs typeface="Times New Roman" pitchFamily="18" charset="0"/>
              </a:rPr>
              <a:t> </a:t>
            </a:r>
            <a:r>
              <a:rPr lang="en-IN" sz="2800" dirty="0" err="1" smtClean="0">
                <a:solidFill>
                  <a:srgbClr val="002060"/>
                </a:solidFill>
                <a:latin typeface="Times New Roman" pitchFamily="18" charset="0"/>
                <a:cs typeface="Times New Roman" pitchFamily="18" charset="0"/>
              </a:rPr>
              <a:t>Ms.</a:t>
            </a:r>
            <a:r>
              <a:rPr lang="en-IN" sz="2800" dirty="0" smtClean="0">
                <a:solidFill>
                  <a:srgbClr val="002060"/>
                </a:solidFill>
                <a:latin typeface="Times New Roman" pitchFamily="18" charset="0"/>
                <a:cs typeface="Times New Roman" pitchFamily="18" charset="0"/>
              </a:rPr>
              <a:t> </a:t>
            </a:r>
            <a:r>
              <a:rPr lang="en-IN" sz="2800" dirty="0" err="1" smtClean="0">
                <a:solidFill>
                  <a:srgbClr val="002060"/>
                </a:solidFill>
                <a:latin typeface="Times New Roman" pitchFamily="18" charset="0"/>
                <a:cs typeface="Times New Roman" pitchFamily="18" charset="0"/>
              </a:rPr>
              <a:t>Firdosh</a:t>
            </a:r>
            <a:r>
              <a:rPr lang="en-IN" sz="2800" dirty="0" smtClean="0">
                <a:solidFill>
                  <a:srgbClr val="002060"/>
                </a:solidFill>
                <a:latin typeface="Times New Roman" pitchFamily="18" charset="0"/>
                <a:cs typeface="Times New Roman" pitchFamily="18" charset="0"/>
              </a:rPr>
              <a:t> Ansari- Senior KG</a:t>
            </a:r>
          </a:p>
          <a:p>
            <a:pPr marL="266700">
              <a:buFont typeface="Wingdings" pitchFamily="2" charset="2"/>
              <a:buChar char="v"/>
            </a:pPr>
            <a:endParaRPr lang="en-IN" sz="2800" dirty="0">
              <a:solidFill>
                <a:srgbClr val="002060"/>
              </a:solidFill>
              <a:latin typeface="Times New Roman" pitchFamily="18" charset="0"/>
              <a:cs typeface="Times New Roman" pitchFamily="18" charset="0"/>
            </a:endParaRPr>
          </a:p>
          <a:p>
            <a:pPr marL="266700">
              <a:buFont typeface="Wingdings" pitchFamily="2" charset="2"/>
              <a:buChar char="v"/>
            </a:pPr>
            <a:r>
              <a:rPr lang="en-IN" sz="2800" dirty="0" err="1" smtClean="0">
                <a:solidFill>
                  <a:srgbClr val="002060"/>
                </a:solidFill>
                <a:latin typeface="Times New Roman" pitchFamily="18" charset="0"/>
                <a:cs typeface="Times New Roman" pitchFamily="18" charset="0"/>
              </a:rPr>
              <a:t>Ms.</a:t>
            </a:r>
            <a:r>
              <a:rPr lang="en-IN" sz="2800" dirty="0" smtClean="0">
                <a:solidFill>
                  <a:srgbClr val="002060"/>
                </a:solidFill>
                <a:latin typeface="Times New Roman" pitchFamily="18" charset="0"/>
                <a:cs typeface="Times New Roman" pitchFamily="18" charset="0"/>
              </a:rPr>
              <a:t> </a:t>
            </a:r>
            <a:r>
              <a:rPr lang="en-IN" sz="2800" dirty="0" err="1" smtClean="0">
                <a:solidFill>
                  <a:srgbClr val="002060"/>
                </a:solidFill>
                <a:latin typeface="Times New Roman" pitchFamily="18" charset="0"/>
                <a:cs typeface="Times New Roman" pitchFamily="18" charset="0"/>
              </a:rPr>
              <a:t>Vedanti</a:t>
            </a:r>
            <a:r>
              <a:rPr lang="en-IN" sz="2800" dirty="0" smtClean="0">
                <a:solidFill>
                  <a:srgbClr val="002060"/>
                </a:solidFill>
                <a:latin typeface="Times New Roman" pitchFamily="18" charset="0"/>
                <a:cs typeface="Times New Roman" pitchFamily="18" charset="0"/>
              </a:rPr>
              <a:t> </a:t>
            </a:r>
            <a:r>
              <a:rPr lang="en-IN" sz="2800" dirty="0" err="1" smtClean="0">
                <a:solidFill>
                  <a:srgbClr val="002060"/>
                </a:solidFill>
                <a:latin typeface="Times New Roman" pitchFamily="18" charset="0"/>
                <a:cs typeface="Times New Roman" pitchFamily="18" charset="0"/>
              </a:rPr>
              <a:t>Patle</a:t>
            </a:r>
            <a:r>
              <a:rPr lang="en-IN" sz="2800" dirty="0" smtClean="0">
                <a:solidFill>
                  <a:srgbClr val="002060"/>
                </a:solidFill>
                <a:latin typeface="Times New Roman" pitchFamily="18" charset="0"/>
                <a:cs typeface="Times New Roman" pitchFamily="18" charset="0"/>
              </a:rPr>
              <a:t>- Junior KG</a:t>
            </a:r>
          </a:p>
          <a:p>
            <a:pPr marL="266700">
              <a:buFont typeface="Wingdings" pitchFamily="2" charset="2"/>
              <a:buChar char="v"/>
            </a:pPr>
            <a:endParaRPr lang="en-IN" sz="2800" dirty="0">
              <a:solidFill>
                <a:srgbClr val="002060"/>
              </a:solidFill>
              <a:latin typeface="Times New Roman" pitchFamily="18" charset="0"/>
              <a:cs typeface="Times New Roman" pitchFamily="18" charset="0"/>
            </a:endParaRPr>
          </a:p>
          <a:p>
            <a:pPr marL="266700">
              <a:buFont typeface="Wingdings" pitchFamily="2" charset="2"/>
              <a:buChar char="v"/>
            </a:pPr>
            <a:r>
              <a:rPr lang="en-IN" sz="2800" dirty="0" err="1" smtClean="0">
                <a:solidFill>
                  <a:srgbClr val="002060"/>
                </a:solidFill>
                <a:latin typeface="Times New Roman" pitchFamily="18" charset="0"/>
                <a:cs typeface="Times New Roman" pitchFamily="18" charset="0"/>
              </a:rPr>
              <a:t>Ms.</a:t>
            </a:r>
            <a:r>
              <a:rPr lang="en-IN" sz="2800" dirty="0" smtClean="0">
                <a:solidFill>
                  <a:srgbClr val="002060"/>
                </a:solidFill>
                <a:latin typeface="Times New Roman" pitchFamily="18" charset="0"/>
                <a:cs typeface="Times New Roman" pitchFamily="18" charset="0"/>
              </a:rPr>
              <a:t> </a:t>
            </a:r>
            <a:r>
              <a:rPr lang="en-IN" sz="2800" dirty="0" err="1" smtClean="0">
                <a:solidFill>
                  <a:srgbClr val="002060"/>
                </a:solidFill>
                <a:latin typeface="Times New Roman" pitchFamily="18" charset="0"/>
                <a:cs typeface="Times New Roman" pitchFamily="18" charset="0"/>
              </a:rPr>
              <a:t>Priyanka</a:t>
            </a:r>
            <a:r>
              <a:rPr lang="en-IN" sz="2800" dirty="0" smtClean="0">
                <a:solidFill>
                  <a:srgbClr val="002060"/>
                </a:solidFill>
                <a:latin typeface="Times New Roman" pitchFamily="18" charset="0"/>
                <a:cs typeface="Times New Roman" pitchFamily="18" charset="0"/>
              </a:rPr>
              <a:t> </a:t>
            </a:r>
            <a:r>
              <a:rPr lang="en-IN" sz="2800" dirty="0" err="1" smtClean="0">
                <a:solidFill>
                  <a:srgbClr val="002060"/>
                </a:solidFill>
                <a:latin typeface="Times New Roman" pitchFamily="18" charset="0"/>
                <a:cs typeface="Times New Roman" pitchFamily="18" charset="0"/>
              </a:rPr>
              <a:t>Katre</a:t>
            </a:r>
            <a:r>
              <a:rPr lang="en-IN" sz="2800" dirty="0" smtClean="0">
                <a:solidFill>
                  <a:srgbClr val="002060"/>
                </a:solidFill>
                <a:latin typeface="Times New Roman" pitchFamily="18" charset="0"/>
                <a:cs typeface="Times New Roman" pitchFamily="18" charset="0"/>
              </a:rPr>
              <a:t>- Nursery</a:t>
            </a:r>
          </a:p>
          <a:p>
            <a:pPr marL="266700">
              <a:buFont typeface="Wingdings" pitchFamily="2" charset="2"/>
              <a:buChar char="v"/>
            </a:pPr>
            <a:endParaRPr lang="en-IN" sz="2400" dirty="0" smtClean="0">
              <a:solidFill>
                <a:srgbClr val="002060"/>
              </a:solidFill>
              <a:cs typeface="Times New Roman" pitchFamily="18" charset="0"/>
            </a:endParaRPr>
          </a:p>
        </p:txBody>
      </p:sp>
      <p:pic>
        <p:nvPicPr>
          <p:cNvPr id="9" name="Picture 2" descr="C:\Users\MLZSC-CNSRM2-2\AppData\Local\Microsoft\Windows\INetCache\IE\2H9J1V2G\5171629946_3236693cc0_z[1].jpg"/>
          <p:cNvPicPr>
            <a:picLocks noChangeAspect="1" noChangeArrowheads="1"/>
          </p:cNvPicPr>
          <p:nvPr/>
        </p:nvPicPr>
        <p:blipFill>
          <a:blip r:embed="rId4"/>
          <a:srcRect/>
          <a:stretch>
            <a:fillRect/>
          </a:stretch>
        </p:blipFill>
        <p:spPr bwMode="auto">
          <a:xfrm>
            <a:off x="5508104" y="1955019"/>
            <a:ext cx="3143248" cy="3143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ppt_x</p:attrName>
                                        </p:attrNameLst>
                                      </p:cBhvr>
                                      <p:tavLst>
                                        <p:tav tm="0">
                                          <p:val>
                                            <p:strVal val="#ppt_x-.2"/>
                                          </p:val>
                                        </p:tav>
                                        <p:tav tm="100000">
                                          <p:val>
                                            <p:strVal val="#ppt_x"/>
                                          </p:val>
                                        </p:tav>
                                      </p:tavLst>
                                    </p:anim>
                                    <p:anim calcmode="lin" valueType="num">
                                      <p:cBhvr>
                                        <p:cTn id="8"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34" y="1074268"/>
            <a:ext cx="9144000" cy="92869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a:solidFill>
                  <a:srgbClr val="002060"/>
                </a:solidFill>
                <a:effectLst>
                  <a:outerShdw blurRad="38100" dist="38100" dir="2700000" algn="tl">
                    <a:srgbClr val="000000">
                      <a:alpha val="43137"/>
                    </a:srgbClr>
                  </a:outerShdw>
                </a:effectLst>
              </a:rPr>
              <a:t>Term  Details</a:t>
            </a:r>
            <a:br>
              <a:rPr lang="en-IN" sz="4000" b="1" dirty="0">
                <a:solidFill>
                  <a:srgbClr val="002060"/>
                </a:solidFill>
                <a:effectLst>
                  <a:outerShdw blurRad="38100" dist="38100" dir="2700000" algn="tl">
                    <a:srgbClr val="000000">
                      <a:alpha val="43137"/>
                    </a:srgbClr>
                  </a:outerShdw>
                </a:effectLst>
              </a:rPr>
            </a:br>
            <a:endParaRPr lang="en-IN" sz="4000" b="1" dirty="0">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6" name="Rectangle 5"/>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3"/>
          <a:stretch>
            <a:fillRect/>
          </a:stretch>
        </p:blipFill>
        <p:spPr>
          <a:xfrm>
            <a:off x="0" y="6215082"/>
            <a:ext cx="9144000" cy="642918"/>
          </a:xfrm>
          <a:prstGeom prst="rect">
            <a:avLst/>
          </a:prstGeom>
        </p:spPr>
      </p:pic>
      <p:sp>
        <p:nvSpPr>
          <p:cNvPr id="8" name="Rectangle 7"/>
          <p:cNvSpPr/>
          <p:nvPr/>
        </p:nvSpPr>
        <p:spPr>
          <a:xfrm>
            <a:off x="1331640" y="2000240"/>
            <a:ext cx="5955004" cy="523220"/>
          </a:xfrm>
          <a:prstGeom prst="rect">
            <a:avLst/>
          </a:prstGeom>
        </p:spPr>
        <p:txBody>
          <a:bodyPr wrap="square">
            <a:spAutoFit/>
          </a:bodyPr>
          <a:lstStyle/>
          <a:p>
            <a:pPr algn="ctr"/>
            <a:r>
              <a:rPr lang="en-IN" sz="2000" b="1" dirty="0" smtClean="0"/>
              <a:t>  </a:t>
            </a:r>
            <a:r>
              <a:rPr lang="en-IN" sz="2800" b="1" dirty="0" smtClean="0">
                <a:latin typeface="Times New Roman" pitchFamily="18" charset="0"/>
              </a:rPr>
              <a:t>Nursery to Sr. Kg has 3 terms</a:t>
            </a:r>
            <a:endParaRPr lang="en-IN" sz="2000" b="1" dirty="0" smtClean="0">
              <a:latin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526957105"/>
              </p:ext>
            </p:extLst>
          </p:nvPr>
        </p:nvGraphicFramePr>
        <p:xfrm>
          <a:off x="1643041" y="2714620"/>
          <a:ext cx="6286545" cy="2500332"/>
        </p:xfrm>
        <a:graphic>
          <a:graphicData uri="http://schemas.openxmlformats.org/drawingml/2006/table">
            <a:tbl>
              <a:tblPr/>
              <a:tblGrid>
                <a:gridCol w="1874935"/>
                <a:gridCol w="2426387"/>
                <a:gridCol w="1985223"/>
              </a:tblGrid>
              <a:tr h="625083">
                <a:tc>
                  <a:txBody>
                    <a:bodyPr/>
                    <a:lstStyle/>
                    <a:p>
                      <a:pPr algn="ctr" fontAlgn="b"/>
                      <a:r>
                        <a:rPr lang="en-IN" sz="1400" b="1" i="0" u="none" strike="noStrike" dirty="0">
                          <a:solidFill>
                            <a:srgbClr val="000000"/>
                          </a:solidFill>
                          <a:latin typeface="Times New Roman" pitchFamily="18" charset="0"/>
                        </a:rPr>
                        <a:t>Term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1" i="0" u="none" strike="noStrike" dirty="0">
                          <a:solidFill>
                            <a:srgbClr val="000000"/>
                          </a:solidFill>
                          <a:latin typeface="Times New Roman" pitchFamily="18" charset="0"/>
                        </a:rPr>
                        <a:t>FROM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1" i="0" u="none" strike="noStrike" dirty="0">
                          <a:solidFill>
                            <a:srgbClr val="000000"/>
                          </a:solidFill>
                          <a:latin typeface="Times New Roman" pitchFamily="18" charset="0"/>
                        </a:rPr>
                        <a:t>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083">
                <a:tc>
                  <a:txBody>
                    <a:bodyPr/>
                    <a:lstStyle/>
                    <a:p>
                      <a:pPr algn="ctr" fontAlgn="b"/>
                      <a:r>
                        <a:rPr lang="en-IN" sz="2000" b="1" i="0" u="none" strike="noStrike" dirty="0">
                          <a:solidFill>
                            <a:srgbClr val="000000"/>
                          </a:solidFill>
                          <a:latin typeface="Times New Roman" pitchFamily="18" charset="0"/>
                        </a:rPr>
                        <a: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smtClean="0">
                          <a:solidFill>
                            <a:srgbClr val="000000"/>
                          </a:solidFill>
                          <a:latin typeface="Times New Roman" pitchFamily="18" charset="0"/>
                        </a:rPr>
                        <a:t>18-06-2019</a:t>
                      </a:r>
                      <a:endParaRPr lang="en-IN" sz="2000" b="1" i="0" u="none" strike="noStrike" dirty="0">
                        <a:solidFill>
                          <a:srgbClr val="000000"/>
                        </a:solidFill>
                        <a:latin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smtClean="0">
                          <a:solidFill>
                            <a:srgbClr val="000000"/>
                          </a:solidFill>
                          <a:latin typeface="Times New Roman" pitchFamily="18" charset="0"/>
                        </a:rPr>
                        <a:t>30-09-2019</a:t>
                      </a:r>
                      <a:endParaRPr lang="en-IN" sz="2000" b="1" i="0" u="none" strike="noStrike" dirty="0">
                        <a:solidFill>
                          <a:srgbClr val="000000"/>
                        </a:solidFill>
                        <a:latin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083">
                <a:tc>
                  <a:txBody>
                    <a:bodyPr/>
                    <a:lstStyle/>
                    <a:p>
                      <a:pPr algn="ctr" fontAlgn="b"/>
                      <a:r>
                        <a:rPr lang="en-IN" sz="2000" b="1" i="0" u="none" strike="noStrike">
                          <a:solidFill>
                            <a:srgbClr val="000000"/>
                          </a:solidFill>
                          <a:latin typeface="Times New Roman" pitchFamily="18" charset="0"/>
                        </a:rPr>
                        <a:t>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smtClean="0">
                          <a:solidFill>
                            <a:srgbClr val="000000"/>
                          </a:solidFill>
                          <a:latin typeface="Times New Roman" pitchFamily="18" charset="0"/>
                        </a:rPr>
                        <a:t>01-10-2019</a:t>
                      </a:r>
                      <a:endParaRPr lang="en-IN" sz="2000" b="1" i="0" u="none" strike="noStrike" dirty="0">
                        <a:solidFill>
                          <a:srgbClr val="000000"/>
                        </a:solidFill>
                        <a:latin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smtClean="0">
                          <a:solidFill>
                            <a:srgbClr val="000000"/>
                          </a:solidFill>
                          <a:latin typeface="Times New Roman" pitchFamily="18" charset="0"/>
                        </a:rPr>
                        <a:t>25-01-2020</a:t>
                      </a:r>
                      <a:endParaRPr lang="en-IN" sz="2000" b="1" i="0" u="none" strike="noStrike" dirty="0">
                        <a:solidFill>
                          <a:srgbClr val="000000"/>
                        </a:solidFill>
                        <a:latin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5083">
                <a:tc>
                  <a:txBody>
                    <a:bodyPr/>
                    <a:lstStyle/>
                    <a:p>
                      <a:pPr algn="ctr" fontAlgn="b"/>
                      <a:r>
                        <a:rPr lang="en-IN" sz="2000" b="1" i="0" u="none" strike="noStrike" dirty="0">
                          <a:solidFill>
                            <a:srgbClr val="000000"/>
                          </a:solidFill>
                          <a:latin typeface="Times New Roman" pitchFamily="18" charset="0"/>
                        </a:rPr>
                        <a:t>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smtClean="0">
                          <a:solidFill>
                            <a:srgbClr val="000000"/>
                          </a:solidFill>
                          <a:latin typeface="Times New Roman" pitchFamily="18" charset="0"/>
                        </a:rPr>
                        <a:t>28-01-2020</a:t>
                      </a:r>
                      <a:endParaRPr lang="en-IN" sz="2000" b="1" i="0" u="none" strike="noStrike" dirty="0">
                        <a:solidFill>
                          <a:srgbClr val="000000"/>
                        </a:solidFill>
                        <a:latin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2000" b="1" i="0" u="none" strike="noStrike" dirty="0" smtClean="0">
                          <a:solidFill>
                            <a:srgbClr val="000000"/>
                          </a:solidFill>
                          <a:latin typeface="Times New Roman" pitchFamily="18" charset="0"/>
                        </a:rPr>
                        <a:t>15-04-2020</a:t>
                      </a:r>
                      <a:endParaRPr lang="en-IN" sz="2000" b="1" i="0" u="none" strike="noStrike" dirty="0">
                        <a:solidFill>
                          <a:srgbClr val="000000"/>
                        </a:solidFill>
                        <a:latin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92869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smtClean="0">
                <a:solidFill>
                  <a:srgbClr val="002060"/>
                </a:solidFill>
                <a:effectLst>
                  <a:outerShdw blurRad="38100" dist="38100" dir="2700000" algn="tl">
                    <a:srgbClr val="000000">
                      <a:alpha val="43137"/>
                    </a:srgbClr>
                  </a:outerShdw>
                </a:effectLst>
              </a:rPr>
              <a:t>Almanac </a:t>
            </a:r>
            <a:endParaRPr lang="en-IN" sz="4000" b="1" dirty="0" smtClean="0">
              <a:ln w="635">
                <a:noFill/>
              </a:ln>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10" name="Rectangle 9"/>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1" name="Picture 10" descr="add.jpg"/>
          <p:cNvPicPr>
            <a:picLocks noChangeAspect="1"/>
          </p:cNvPicPr>
          <p:nvPr/>
        </p:nvPicPr>
        <p:blipFill>
          <a:blip r:embed="rId3"/>
          <a:stretch>
            <a:fillRect/>
          </a:stretch>
        </p:blipFill>
        <p:spPr>
          <a:xfrm>
            <a:off x="0" y="6215082"/>
            <a:ext cx="9144000" cy="642918"/>
          </a:xfrm>
          <a:prstGeom prst="rect">
            <a:avLst/>
          </a:prstGeom>
        </p:spPr>
      </p:pic>
      <p:pic>
        <p:nvPicPr>
          <p:cNvPr id="2049" name="Picture 1" descr="C:\Users\MLZSC-CNSRM2-2\Desktop\almanac.JPG"/>
          <p:cNvPicPr>
            <a:picLocks noChangeAspect="1" noChangeArrowheads="1"/>
          </p:cNvPicPr>
          <p:nvPr/>
        </p:nvPicPr>
        <p:blipFill>
          <a:blip r:embed="rId4" cstate="print"/>
          <a:srcRect/>
          <a:stretch>
            <a:fillRect/>
          </a:stretch>
        </p:blipFill>
        <p:spPr bwMode="auto">
          <a:xfrm>
            <a:off x="4500562" y="571492"/>
            <a:ext cx="1691870" cy="1571612"/>
          </a:xfrm>
          <a:prstGeom prst="rect">
            <a:avLst/>
          </a:prstGeom>
          <a:noFill/>
        </p:spPr>
      </p:pic>
      <p:pic>
        <p:nvPicPr>
          <p:cNvPr id="2050" name="Picture 2" descr="C:\Users\MLZSC-CNSRM2-2\Desktop\almanac child record.JPG"/>
          <p:cNvPicPr>
            <a:picLocks noChangeAspect="1" noChangeArrowheads="1"/>
          </p:cNvPicPr>
          <p:nvPr/>
        </p:nvPicPr>
        <p:blipFill>
          <a:blip r:embed="rId5" cstate="print"/>
          <a:srcRect/>
          <a:stretch>
            <a:fillRect/>
          </a:stretch>
        </p:blipFill>
        <p:spPr bwMode="auto">
          <a:xfrm>
            <a:off x="285720" y="2214554"/>
            <a:ext cx="2486080" cy="1785950"/>
          </a:xfrm>
          <a:prstGeom prst="rect">
            <a:avLst/>
          </a:prstGeom>
          <a:ln>
            <a:noFill/>
          </a:ln>
          <a:effectLst>
            <a:outerShdw blurRad="292100" dist="139700" dir="2700000" algn="tl" rotWithShape="0">
              <a:srgbClr val="333333">
                <a:alpha val="65000"/>
              </a:srgbClr>
            </a:outerShdw>
          </a:effectLst>
        </p:spPr>
      </p:pic>
      <p:pic>
        <p:nvPicPr>
          <p:cNvPr id="2054" name="Picture 6" descr="C:\Users\MLZSC-CNSRM2-2\Desktop\almanac family.JPG"/>
          <p:cNvPicPr>
            <a:picLocks noChangeAspect="1" noChangeArrowheads="1"/>
          </p:cNvPicPr>
          <p:nvPr/>
        </p:nvPicPr>
        <p:blipFill>
          <a:blip r:embed="rId6" cstate="print"/>
          <a:srcRect/>
          <a:stretch>
            <a:fillRect/>
          </a:stretch>
        </p:blipFill>
        <p:spPr bwMode="auto">
          <a:xfrm>
            <a:off x="3347864" y="2228154"/>
            <a:ext cx="1998632" cy="1802609"/>
          </a:xfrm>
          <a:prstGeom prst="rect">
            <a:avLst/>
          </a:prstGeom>
          <a:ln>
            <a:noFill/>
          </a:ln>
          <a:effectLst>
            <a:outerShdw blurRad="292100" dist="139700" dir="2700000" algn="tl" rotWithShape="0">
              <a:srgbClr val="333333">
                <a:alpha val="65000"/>
              </a:srgbClr>
            </a:outerShdw>
          </a:effectLst>
        </p:spPr>
      </p:pic>
      <p:pic>
        <p:nvPicPr>
          <p:cNvPr id="2055" name="Picture 7" descr="C:\Users\MLZSC-CNSRM2-2\Desktop\almanac pg imp.JPG"/>
          <p:cNvPicPr>
            <a:picLocks noChangeAspect="1" noChangeArrowheads="1"/>
          </p:cNvPicPr>
          <p:nvPr/>
        </p:nvPicPr>
        <p:blipFill>
          <a:blip r:embed="rId7" cstate="print"/>
          <a:srcRect/>
          <a:stretch>
            <a:fillRect/>
          </a:stretch>
        </p:blipFill>
        <p:spPr bwMode="auto">
          <a:xfrm>
            <a:off x="6012160" y="2214554"/>
            <a:ext cx="2160240" cy="1785951"/>
          </a:xfrm>
          <a:prstGeom prst="rect">
            <a:avLst/>
          </a:prstGeom>
          <a:ln>
            <a:noFill/>
          </a:ln>
          <a:effectLst>
            <a:outerShdw blurRad="292100" dist="139700" dir="2700000" algn="tl" rotWithShape="0">
              <a:srgbClr val="333333">
                <a:alpha val="65000"/>
              </a:srgbClr>
            </a:outerShdw>
          </a:effectLst>
        </p:spPr>
      </p:pic>
      <p:pic>
        <p:nvPicPr>
          <p:cNvPr id="2056" name="Picture 8" descr="C:\Users\MLZSC-CNSRM2-2\Desktop\almanac comm pg.JPG"/>
          <p:cNvPicPr>
            <a:picLocks noChangeAspect="1" noChangeArrowheads="1"/>
          </p:cNvPicPr>
          <p:nvPr/>
        </p:nvPicPr>
        <p:blipFill>
          <a:blip r:embed="rId8" cstate="print"/>
          <a:srcRect/>
          <a:stretch>
            <a:fillRect/>
          </a:stretch>
        </p:blipFill>
        <p:spPr bwMode="auto">
          <a:xfrm>
            <a:off x="3347864" y="4143380"/>
            <a:ext cx="2160240" cy="1785950"/>
          </a:xfrm>
          <a:prstGeom prst="rect">
            <a:avLst/>
          </a:prstGeom>
          <a:ln>
            <a:noFill/>
          </a:ln>
          <a:effectLst>
            <a:outerShdw blurRad="292100" dist="139700" dir="2700000" algn="tl" rotWithShape="0">
              <a:srgbClr val="333333">
                <a:alpha val="65000"/>
              </a:srgbClr>
            </a:outerShdw>
          </a:effectLst>
        </p:spPr>
      </p:pic>
      <p:pic>
        <p:nvPicPr>
          <p:cNvPr id="2057" name="Picture 9" descr="C:\Users\MLZSC-CNSRM2-2\Desktop\almanac leave pg.JPG"/>
          <p:cNvPicPr>
            <a:picLocks noChangeAspect="1" noChangeArrowheads="1"/>
          </p:cNvPicPr>
          <p:nvPr/>
        </p:nvPicPr>
        <p:blipFill>
          <a:blip r:embed="rId9" cstate="print"/>
          <a:srcRect/>
          <a:stretch>
            <a:fillRect/>
          </a:stretch>
        </p:blipFill>
        <p:spPr bwMode="auto">
          <a:xfrm>
            <a:off x="6012160" y="4214818"/>
            <a:ext cx="2232248" cy="1702606"/>
          </a:xfrm>
          <a:prstGeom prst="rect">
            <a:avLst/>
          </a:prstGeom>
          <a:ln>
            <a:noFill/>
          </a:ln>
          <a:effectLst>
            <a:outerShdw blurRad="292100" dist="139700" dir="2700000" algn="tl" rotWithShape="0">
              <a:srgbClr val="333333">
                <a:alpha val="65000"/>
              </a:srgbClr>
            </a:outerShdw>
          </a:effectLst>
        </p:spPr>
      </p:pic>
      <p:pic>
        <p:nvPicPr>
          <p:cNvPr id="2058" name="Picture 10" descr="C:\Users\MLZSC-CNSRM2-2\Desktop\almanac pg.JPG"/>
          <p:cNvPicPr>
            <a:picLocks noChangeAspect="1" noChangeArrowheads="1"/>
          </p:cNvPicPr>
          <p:nvPr/>
        </p:nvPicPr>
        <p:blipFill>
          <a:blip r:embed="rId10" cstate="print"/>
          <a:srcRect/>
          <a:stretch>
            <a:fillRect/>
          </a:stretch>
        </p:blipFill>
        <p:spPr bwMode="auto">
          <a:xfrm>
            <a:off x="285720" y="4143380"/>
            <a:ext cx="2486080" cy="1785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8617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92869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smtClean="0">
                <a:solidFill>
                  <a:srgbClr val="002060"/>
                </a:solidFill>
                <a:effectLst>
                  <a:outerShdw blurRad="38100" dist="38100" dir="2700000" algn="tl">
                    <a:srgbClr val="000000">
                      <a:alpha val="43137"/>
                    </a:srgbClr>
                  </a:outerShdw>
                </a:effectLst>
              </a:rPr>
              <a:t>Workbooks </a:t>
            </a:r>
            <a:endParaRPr lang="en-IN" sz="4000" b="1" dirty="0" smtClean="0">
              <a:ln w="635">
                <a:noFill/>
              </a:ln>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10" name="Rectangle 9"/>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1" name="Picture 10" descr="add.jpg"/>
          <p:cNvPicPr>
            <a:picLocks noChangeAspect="1"/>
          </p:cNvPicPr>
          <p:nvPr/>
        </p:nvPicPr>
        <p:blipFill>
          <a:blip r:embed="rId3"/>
          <a:stretch>
            <a:fillRect/>
          </a:stretch>
        </p:blipFill>
        <p:spPr>
          <a:xfrm>
            <a:off x="0" y="6215082"/>
            <a:ext cx="9144000" cy="642918"/>
          </a:xfrm>
          <a:prstGeom prst="rect">
            <a:avLst/>
          </a:prstGeom>
        </p:spPr>
      </p:pic>
      <p:pic>
        <p:nvPicPr>
          <p:cNvPr id="65538" name="Picture 2" descr="C:\Users\MLZSC-CNSRM2-2\Desktop\nur wb.JPG"/>
          <p:cNvPicPr>
            <a:picLocks noChangeAspect="1" noChangeArrowheads="1"/>
          </p:cNvPicPr>
          <p:nvPr/>
        </p:nvPicPr>
        <p:blipFill>
          <a:blip r:embed="rId4" cstate="print"/>
          <a:srcRect/>
          <a:stretch>
            <a:fillRect/>
          </a:stretch>
        </p:blipFill>
        <p:spPr bwMode="auto">
          <a:xfrm>
            <a:off x="285720" y="2571744"/>
            <a:ext cx="2214578" cy="2857520"/>
          </a:xfrm>
          <a:prstGeom prst="rect">
            <a:avLst/>
          </a:prstGeom>
          <a:ln>
            <a:noFill/>
          </a:ln>
          <a:effectLst>
            <a:outerShdw blurRad="292100" dist="139700" dir="2700000" algn="tl" rotWithShape="0">
              <a:srgbClr val="333333">
                <a:alpha val="65000"/>
              </a:srgbClr>
            </a:outerShdw>
          </a:effectLst>
        </p:spPr>
      </p:pic>
      <p:pic>
        <p:nvPicPr>
          <p:cNvPr id="65540" name="Picture 4" descr="C:\Users\MLZSC-CNSRM2-2\Desktop\r wb.JPG"/>
          <p:cNvPicPr>
            <a:picLocks noChangeAspect="1" noChangeArrowheads="1"/>
          </p:cNvPicPr>
          <p:nvPr/>
        </p:nvPicPr>
        <p:blipFill>
          <a:blip r:embed="rId5" cstate="print"/>
          <a:srcRect/>
          <a:stretch>
            <a:fillRect/>
          </a:stretch>
        </p:blipFill>
        <p:spPr bwMode="auto">
          <a:xfrm>
            <a:off x="3214678" y="2571744"/>
            <a:ext cx="2214578" cy="2857520"/>
          </a:xfrm>
          <a:prstGeom prst="rect">
            <a:avLst/>
          </a:prstGeom>
          <a:ln>
            <a:noFill/>
          </a:ln>
          <a:effectLst>
            <a:outerShdw blurRad="292100" dist="139700" dir="2700000" algn="tl" rotWithShape="0">
              <a:srgbClr val="333333">
                <a:alpha val="65000"/>
              </a:srgbClr>
            </a:outerShdw>
          </a:effectLst>
        </p:spPr>
      </p:pic>
      <p:pic>
        <p:nvPicPr>
          <p:cNvPr id="65541" name="Picture 5" descr="C:\Users\MLZSC-CNSRM2-2\Desktop\sr wb.JPG"/>
          <p:cNvPicPr>
            <a:picLocks noChangeAspect="1" noChangeArrowheads="1"/>
          </p:cNvPicPr>
          <p:nvPr/>
        </p:nvPicPr>
        <p:blipFill>
          <a:blip r:embed="rId6" cstate="print"/>
          <a:srcRect/>
          <a:stretch>
            <a:fillRect/>
          </a:stretch>
        </p:blipFill>
        <p:spPr bwMode="auto">
          <a:xfrm>
            <a:off x="6215074" y="2571744"/>
            <a:ext cx="2214578" cy="2857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2993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2214554"/>
            <a:ext cx="7929618" cy="3416320"/>
          </a:xfrm>
          <a:prstGeom prst="rect">
            <a:avLst/>
          </a:prstGeom>
        </p:spPr>
        <p:txBody>
          <a:bodyPr wrap="square">
            <a:spAutoFit/>
          </a:bodyPr>
          <a:lstStyle/>
          <a:p>
            <a:r>
              <a:rPr lang="en-IN" b="1" i="1" dirty="0" smtClean="0">
                <a:latin typeface="Times New Roman" pitchFamily="18" charset="0"/>
              </a:rPr>
              <a:t>Zee Learn is India’s leading company in education segment with the fastest growing chain of K-12 schools – Mount </a:t>
            </a:r>
            <a:r>
              <a:rPr lang="en-IN" b="1" i="1" dirty="0" err="1" smtClean="0">
                <a:latin typeface="Times New Roman" pitchFamily="18" charset="0"/>
              </a:rPr>
              <a:t>Litera</a:t>
            </a:r>
            <a:r>
              <a:rPr lang="en-IN" b="1" i="1" dirty="0" smtClean="0">
                <a:latin typeface="Times New Roman" pitchFamily="18" charset="0"/>
              </a:rPr>
              <a:t> Zee School and Asia’s No 1 chain of pre-school network – </a:t>
            </a:r>
            <a:r>
              <a:rPr lang="en-IN" b="1" i="1" dirty="0" err="1" smtClean="0">
                <a:latin typeface="Times New Roman" pitchFamily="18" charset="0"/>
              </a:rPr>
              <a:t>Kidzee</a:t>
            </a:r>
            <a:r>
              <a:rPr lang="en-IN" b="1" i="1" dirty="0" smtClean="0">
                <a:latin typeface="Times New Roman" pitchFamily="18" charset="0"/>
              </a:rPr>
              <a:t> in its portfolio.</a:t>
            </a:r>
          </a:p>
          <a:p>
            <a:endParaRPr lang="en-IN" b="1" i="1" dirty="0" smtClean="0">
              <a:latin typeface="Times New Roman" pitchFamily="18" charset="0"/>
            </a:endParaRPr>
          </a:p>
          <a:p>
            <a:r>
              <a:rPr lang="en-IN" b="1" dirty="0" smtClean="0">
                <a:latin typeface="Times New Roman" pitchFamily="18" charset="0"/>
              </a:rPr>
              <a:t>With one of the most advanced teaching methodology – </a:t>
            </a:r>
            <a:r>
              <a:rPr lang="en-IN" b="1" dirty="0" err="1" smtClean="0">
                <a:latin typeface="Times New Roman" pitchFamily="18" charset="0"/>
              </a:rPr>
              <a:t>Litera</a:t>
            </a:r>
            <a:r>
              <a:rPr lang="en-IN" b="1" dirty="0" smtClean="0">
                <a:latin typeface="Times New Roman" pitchFamily="18" charset="0"/>
              </a:rPr>
              <a:t> Octave, </a:t>
            </a:r>
          </a:p>
          <a:p>
            <a:r>
              <a:rPr lang="en-IN" b="1" dirty="0" smtClean="0">
                <a:latin typeface="Times New Roman" pitchFamily="18" charset="0"/>
              </a:rPr>
              <a:t>Zee Learn under its brand name </a:t>
            </a:r>
            <a:r>
              <a:rPr lang="en-IN" b="1" dirty="0" smtClean="0">
                <a:latin typeface="Times New Roman" pitchFamily="18" charset="0"/>
                <a:hlinkClick r:id="rId2"/>
              </a:rPr>
              <a:t>Mount </a:t>
            </a:r>
            <a:r>
              <a:rPr lang="en-IN" b="1" dirty="0" err="1" smtClean="0">
                <a:latin typeface="Times New Roman" pitchFamily="18" charset="0"/>
                <a:hlinkClick r:id="rId2"/>
              </a:rPr>
              <a:t>Litera</a:t>
            </a:r>
            <a:r>
              <a:rPr lang="en-IN" b="1" dirty="0" smtClean="0">
                <a:latin typeface="Times New Roman" pitchFamily="18" charset="0"/>
                <a:hlinkClick r:id="rId2"/>
              </a:rPr>
              <a:t> Zee Schools</a:t>
            </a:r>
            <a:r>
              <a:rPr lang="en-IN" b="1" dirty="0" smtClean="0">
                <a:latin typeface="Times New Roman" pitchFamily="18" charset="0"/>
              </a:rPr>
              <a:t> provides promising education to the future generation enabling</a:t>
            </a:r>
          </a:p>
          <a:p>
            <a:r>
              <a:rPr lang="en-IN" b="1" dirty="0" smtClean="0">
                <a:latin typeface="Times New Roman" pitchFamily="18" charset="0"/>
              </a:rPr>
              <a:t>them to explore their true unique potential.  </a:t>
            </a:r>
          </a:p>
          <a:p>
            <a:r>
              <a:rPr lang="en-IN" b="1" dirty="0" smtClean="0">
                <a:latin typeface="Times New Roman" pitchFamily="18" charset="0"/>
              </a:rPr>
              <a:t>Awarded as the ‘K-12 School Chain of the Year’</a:t>
            </a:r>
          </a:p>
          <a:p>
            <a:r>
              <a:rPr lang="en-IN" b="1" dirty="0" smtClean="0">
                <a:latin typeface="Times New Roman" pitchFamily="18" charset="0"/>
              </a:rPr>
              <a:t>at Indian Educational Congress in 2015, </a:t>
            </a:r>
          </a:p>
          <a:p>
            <a:r>
              <a:rPr lang="en-IN" b="1" dirty="0" smtClean="0">
                <a:latin typeface="Times New Roman" pitchFamily="18" charset="0"/>
              </a:rPr>
              <a:t>Mount Litera Zee school has over 130 schools </a:t>
            </a:r>
          </a:p>
          <a:p>
            <a:r>
              <a:rPr lang="en-IN" b="1" dirty="0" smtClean="0">
                <a:latin typeface="Times New Roman" pitchFamily="18" charset="0"/>
              </a:rPr>
              <a:t>in 80+ cities nationwide.</a:t>
            </a:r>
            <a:endParaRPr lang="en-IN" b="1" dirty="0">
              <a:latin typeface="Times New Roman" pitchFamily="18" charset="0"/>
            </a:endParaRPr>
          </a:p>
        </p:txBody>
      </p:sp>
      <p:sp>
        <p:nvSpPr>
          <p:cNvPr id="4" name="Rectangle 3"/>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Picture 4" descr="add.jpg"/>
          <p:cNvPicPr>
            <a:picLocks noChangeAspect="1"/>
          </p:cNvPicPr>
          <p:nvPr/>
        </p:nvPicPr>
        <p:blipFill>
          <a:blip r:embed="rId3"/>
          <a:stretch>
            <a:fillRect/>
          </a:stretch>
        </p:blipFill>
        <p:spPr>
          <a:xfrm>
            <a:off x="0" y="6215082"/>
            <a:ext cx="9144000" cy="642918"/>
          </a:xfrm>
          <a:prstGeom prst="rect">
            <a:avLst/>
          </a:prstGeom>
        </p:spPr>
      </p:pic>
      <p:sp>
        <p:nvSpPr>
          <p:cNvPr id="6" name="Rectangle 5"/>
          <p:cNvSpPr/>
          <p:nvPr/>
        </p:nvSpPr>
        <p:spPr>
          <a:xfrm>
            <a:off x="0" y="1142984"/>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7" name="Rectangle 6"/>
          <p:cNvSpPr/>
          <p:nvPr/>
        </p:nvSpPr>
        <p:spPr>
          <a:xfrm>
            <a:off x="6156176" y="1142984"/>
            <a:ext cx="2773542" cy="707886"/>
          </a:xfrm>
          <a:prstGeom prst="rect">
            <a:avLst/>
          </a:prstGeom>
        </p:spPr>
        <p:txBody>
          <a:bodyPr wrap="square">
            <a:spAutoFit/>
          </a:bodyPr>
          <a:lstStyle/>
          <a:p>
            <a:r>
              <a:rPr lang="en-IN" sz="4000" dirty="0" smtClean="0">
                <a:effectLst>
                  <a:outerShdw blurRad="38100" dist="38100" dir="2700000" algn="tl">
                    <a:srgbClr val="000000">
                      <a:alpha val="43137"/>
                    </a:srgbClr>
                  </a:outerShdw>
                </a:effectLst>
              </a:rPr>
              <a:t>Overview</a:t>
            </a:r>
            <a:endParaRPr lang="en-US" sz="4000" dirty="0"/>
          </a:p>
        </p:txBody>
      </p:sp>
      <p:pic>
        <p:nvPicPr>
          <p:cNvPr id="8" name="Picture 7" descr="school logo png.png"/>
          <p:cNvPicPr>
            <a:picLocks noChangeAspect="1"/>
          </p:cNvPicPr>
          <p:nvPr/>
        </p:nvPicPr>
        <p:blipFill>
          <a:blip r:embed="rId4"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pic>
        <p:nvPicPr>
          <p:cNvPr id="10" name="Picture 9" descr="PNG ZEE copy.png"/>
          <p:cNvPicPr>
            <a:picLocks noChangeAspect="1"/>
          </p:cNvPicPr>
          <p:nvPr/>
        </p:nvPicPr>
        <p:blipFill>
          <a:blip r:embed="rId5"/>
          <a:stretch>
            <a:fillRect/>
          </a:stretch>
        </p:blipFill>
        <p:spPr>
          <a:xfrm>
            <a:off x="6929454" y="4464850"/>
            <a:ext cx="1856985" cy="139273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92869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smtClean="0">
                <a:solidFill>
                  <a:srgbClr val="002060"/>
                </a:solidFill>
                <a:effectLst>
                  <a:outerShdw blurRad="38100" dist="38100" dir="2700000" algn="tl">
                    <a:srgbClr val="000000">
                      <a:alpha val="43137"/>
                    </a:srgbClr>
                  </a:outerShdw>
                </a:effectLst>
              </a:rPr>
              <a:t>Milestone </a:t>
            </a:r>
            <a:endParaRPr lang="en-IN" sz="4000" b="1" dirty="0" smtClean="0">
              <a:ln w="635">
                <a:noFill/>
              </a:ln>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10" name="Rectangle 9"/>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1" name="Picture 10" descr="add.jpg"/>
          <p:cNvPicPr>
            <a:picLocks noChangeAspect="1"/>
          </p:cNvPicPr>
          <p:nvPr/>
        </p:nvPicPr>
        <p:blipFill>
          <a:blip r:embed="rId3"/>
          <a:stretch>
            <a:fillRect/>
          </a:stretch>
        </p:blipFill>
        <p:spPr>
          <a:xfrm>
            <a:off x="0" y="6215082"/>
            <a:ext cx="9144000" cy="642918"/>
          </a:xfrm>
          <a:prstGeom prst="rect">
            <a:avLst/>
          </a:prstGeom>
        </p:spPr>
      </p:pic>
      <p:pic>
        <p:nvPicPr>
          <p:cNvPr id="64514" name="Picture 2" descr="C:\Users\MLZSC-CNSRM2-2\Desktop\ml.JPG"/>
          <p:cNvPicPr>
            <a:picLocks noChangeAspect="1" noChangeArrowheads="1"/>
          </p:cNvPicPr>
          <p:nvPr/>
        </p:nvPicPr>
        <p:blipFill>
          <a:blip r:embed="rId4" cstate="print"/>
          <a:srcRect/>
          <a:stretch>
            <a:fillRect/>
          </a:stretch>
        </p:blipFill>
        <p:spPr bwMode="auto">
          <a:xfrm>
            <a:off x="4572000" y="428604"/>
            <a:ext cx="1463123" cy="1571636"/>
          </a:xfrm>
          <a:prstGeom prst="rect">
            <a:avLst/>
          </a:prstGeom>
          <a:noFill/>
        </p:spPr>
      </p:pic>
      <p:pic>
        <p:nvPicPr>
          <p:cNvPr id="64515" name="Picture 3" descr="C:\Users\MLZSC-CNSRM2-2\Desktop\l 1st page.JPG"/>
          <p:cNvPicPr>
            <a:picLocks noChangeAspect="1" noChangeArrowheads="1"/>
          </p:cNvPicPr>
          <p:nvPr/>
        </p:nvPicPr>
        <p:blipFill>
          <a:blip r:embed="rId5" cstate="print"/>
          <a:srcRect/>
          <a:stretch>
            <a:fillRect/>
          </a:stretch>
        </p:blipFill>
        <p:spPr bwMode="auto">
          <a:xfrm>
            <a:off x="357158" y="2214554"/>
            <a:ext cx="2000264" cy="1800730"/>
          </a:xfrm>
          <a:prstGeom prst="rect">
            <a:avLst/>
          </a:prstGeom>
          <a:ln>
            <a:noFill/>
          </a:ln>
          <a:effectLst>
            <a:outerShdw blurRad="292100" dist="139700" dir="2700000" algn="tl" rotWithShape="0">
              <a:srgbClr val="333333">
                <a:alpha val="65000"/>
              </a:srgbClr>
            </a:outerShdw>
          </a:effectLst>
        </p:spPr>
      </p:pic>
      <p:pic>
        <p:nvPicPr>
          <p:cNvPr id="64516" name="Picture 4" descr="C:\Users\MLZSC-CNSRM2-2\Desktop\ml look at me.JPG"/>
          <p:cNvPicPr>
            <a:picLocks noChangeAspect="1" noChangeArrowheads="1"/>
          </p:cNvPicPr>
          <p:nvPr/>
        </p:nvPicPr>
        <p:blipFill>
          <a:blip r:embed="rId6" cstate="print"/>
          <a:srcRect/>
          <a:stretch>
            <a:fillRect/>
          </a:stretch>
        </p:blipFill>
        <p:spPr bwMode="auto">
          <a:xfrm>
            <a:off x="3643306" y="2214554"/>
            <a:ext cx="2071702" cy="1785950"/>
          </a:xfrm>
          <a:prstGeom prst="rect">
            <a:avLst/>
          </a:prstGeom>
          <a:ln>
            <a:noFill/>
          </a:ln>
          <a:effectLst>
            <a:outerShdw blurRad="292100" dist="139700" dir="2700000" algn="tl" rotWithShape="0">
              <a:srgbClr val="333333">
                <a:alpha val="65000"/>
              </a:srgbClr>
            </a:outerShdw>
          </a:effectLst>
        </p:spPr>
      </p:pic>
      <p:pic>
        <p:nvPicPr>
          <p:cNvPr id="64517" name="Picture 5" descr="C:\Users\MLZSC-CNSRM2-2\Desktop\ml term 1.JPG"/>
          <p:cNvPicPr>
            <a:picLocks noChangeAspect="1" noChangeArrowheads="1"/>
          </p:cNvPicPr>
          <p:nvPr/>
        </p:nvPicPr>
        <p:blipFill>
          <a:blip r:embed="rId7" cstate="print"/>
          <a:srcRect/>
          <a:stretch>
            <a:fillRect/>
          </a:stretch>
        </p:blipFill>
        <p:spPr bwMode="auto">
          <a:xfrm>
            <a:off x="6858016" y="2143116"/>
            <a:ext cx="1857388" cy="1714512"/>
          </a:xfrm>
          <a:prstGeom prst="rect">
            <a:avLst/>
          </a:prstGeom>
          <a:ln>
            <a:noFill/>
          </a:ln>
          <a:effectLst>
            <a:outerShdw blurRad="292100" dist="139700" dir="2700000" algn="tl" rotWithShape="0">
              <a:srgbClr val="333333">
                <a:alpha val="65000"/>
              </a:srgbClr>
            </a:outerShdw>
          </a:effectLst>
        </p:spPr>
      </p:pic>
      <p:pic>
        <p:nvPicPr>
          <p:cNvPr id="64518" name="Picture 6" descr="C:\Users\MLZSC-CNSRM2-2\Desktop\ml teachers says.JPG"/>
          <p:cNvPicPr>
            <a:picLocks noChangeAspect="1" noChangeArrowheads="1"/>
          </p:cNvPicPr>
          <p:nvPr/>
        </p:nvPicPr>
        <p:blipFill>
          <a:blip r:embed="rId8" cstate="print"/>
          <a:srcRect/>
          <a:stretch>
            <a:fillRect/>
          </a:stretch>
        </p:blipFill>
        <p:spPr bwMode="auto">
          <a:xfrm>
            <a:off x="357158" y="4286256"/>
            <a:ext cx="2000264" cy="1714512"/>
          </a:xfrm>
          <a:prstGeom prst="rect">
            <a:avLst/>
          </a:prstGeom>
          <a:ln>
            <a:noFill/>
          </a:ln>
          <a:effectLst>
            <a:outerShdw blurRad="292100" dist="139700" dir="2700000" algn="tl" rotWithShape="0">
              <a:srgbClr val="333333">
                <a:alpha val="65000"/>
              </a:srgbClr>
            </a:outerShdw>
          </a:effectLst>
        </p:spPr>
      </p:pic>
      <p:pic>
        <p:nvPicPr>
          <p:cNvPr id="64519" name="Picture 7" descr="C:\Users\MLZSC-CNSRM2-2\Desktop\ml parent ob.JPG"/>
          <p:cNvPicPr>
            <a:picLocks noChangeAspect="1" noChangeArrowheads="1"/>
          </p:cNvPicPr>
          <p:nvPr/>
        </p:nvPicPr>
        <p:blipFill>
          <a:blip r:embed="rId9" cstate="print"/>
          <a:srcRect/>
          <a:stretch>
            <a:fillRect/>
          </a:stretch>
        </p:blipFill>
        <p:spPr bwMode="auto">
          <a:xfrm>
            <a:off x="3643306" y="4214818"/>
            <a:ext cx="2143140" cy="1714512"/>
          </a:xfrm>
          <a:prstGeom prst="rect">
            <a:avLst/>
          </a:prstGeom>
          <a:ln>
            <a:noFill/>
          </a:ln>
          <a:effectLst>
            <a:outerShdw blurRad="292100" dist="139700" dir="2700000" algn="tl" rotWithShape="0">
              <a:srgbClr val="333333">
                <a:alpha val="65000"/>
              </a:srgbClr>
            </a:outerShdw>
          </a:effectLst>
        </p:spPr>
      </p:pic>
      <p:pic>
        <p:nvPicPr>
          <p:cNvPr id="64520" name="Picture 8" descr="C:\Users\MLZSC-CNSRM2-2\Desktop\milestone last pg.JPG"/>
          <p:cNvPicPr>
            <a:picLocks noChangeAspect="1" noChangeArrowheads="1"/>
          </p:cNvPicPr>
          <p:nvPr/>
        </p:nvPicPr>
        <p:blipFill>
          <a:blip r:embed="rId10" cstate="print"/>
          <a:srcRect/>
          <a:stretch>
            <a:fillRect/>
          </a:stretch>
        </p:blipFill>
        <p:spPr bwMode="auto">
          <a:xfrm>
            <a:off x="6858016" y="4143380"/>
            <a:ext cx="1857388" cy="1785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01838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00108"/>
            <a:ext cx="9144000" cy="57150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r>
              <a:rPr lang="en-IN" sz="7200" dirty="0" smtClean="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pic>
        <p:nvPicPr>
          <p:cNvPr id="5" name="Picture 4"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7" name="Rectangle 6"/>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8" name="Picture 7" descr="add.jpg"/>
          <p:cNvPicPr>
            <a:picLocks noChangeAspect="1"/>
          </p:cNvPicPr>
          <p:nvPr/>
        </p:nvPicPr>
        <p:blipFill>
          <a:blip r:embed="rId3"/>
          <a:stretch>
            <a:fillRect/>
          </a:stretch>
        </p:blipFill>
        <p:spPr>
          <a:xfrm>
            <a:off x="32" y="6415800"/>
            <a:ext cx="9144000" cy="642918"/>
          </a:xfrm>
          <a:prstGeom prst="rect">
            <a:avLst/>
          </a:prstGeom>
        </p:spPr>
      </p:pic>
      <p:sp>
        <p:nvSpPr>
          <p:cNvPr id="9" name="Rectangle 8"/>
          <p:cNvSpPr/>
          <p:nvPr/>
        </p:nvSpPr>
        <p:spPr>
          <a:xfrm>
            <a:off x="3563889" y="1000108"/>
            <a:ext cx="6073900" cy="523220"/>
          </a:xfrm>
          <a:prstGeom prst="rect">
            <a:avLst/>
          </a:prstGeom>
        </p:spPr>
        <p:txBody>
          <a:bodyPr wrap="square">
            <a:spAutoFit/>
          </a:bodyPr>
          <a:lstStyle/>
          <a:p>
            <a:r>
              <a:rPr lang="en-US" sz="2800" b="1" u="sng" dirty="0">
                <a:latin typeface="Times New Roman" pitchFamily="18" charset="0"/>
                <a:cs typeface="Times New Roman" pitchFamily="18" charset="0"/>
              </a:rPr>
              <a:t>Daily </a:t>
            </a:r>
            <a:r>
              <a:rPr lang="en-US" sz="2800" b="1" u="sng" dirty="0" smtClean="0">
                <a:latin typeface="Times New Roman" pitchFamily="18" charset="0"/>
                <a:cs typeface="Times New Roman" pitchFamily="18" charset="0"/>
              </a:rPr>
              <a:t>Time-Table of Nursery</a:t>
            </a:r>
            <a:endParaRPr lang="en-US" sz="2800" b="1" u="sng" dirty="0">
              <a:latin typeface="Times New Roman" pitchFamily="18" charset="0"/>
              <a:cs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495582100"/>
              </p:ext>
            </p:extLst>
          </p:nvPr>
        </p:nvGraphicFramePr>
        <p:xfrm>
          <a:off x="342198" y="1700808"/>
          <a:ext cx="8334258" cy="3950126"/>
        </p:xfrm>
        <a:graphic>
          <a:graphicData uri="http://schemas.openxmlformats.org/drawingml/2006/table">
            <a:tbl>
              <a:tblPr>
                <a:tableStyleId>{ED083AE6-46FA-4A59-8FB0-9F97EB10719F}</a:tableStyleId>
              </a:tblPr>
              <a:tblGrid>
                <a:gridCol w="1119301"/>
                <a:gridCol w="1122701"/>
                <a:gridCol w="1242973"/>
                <a:gridCol w="1104867"/>
                <a:gridCol w="1224136"/>
                <a:gridCol w="1296144"/>
                <a:gridCol w="1224136"/>
              </a:tblGrid>
              <a:tr h="201204">
                <a:tc>
                  <a:txBody>
                    <a:bodyPr/>
                    <a:lstStyle/>
                    <a:p>
                      <a:pPr algn="l" fontAlgn="t"/>
                      <a:r>
                        <a:rPr lang="en-US" sz="1050" b="1" u="none" strike="noStrike" dirty="0">
                          <a:effectLst/>
                        </a:rPr>
                        <a:t>Periods</a:t>
                      </a:r>
                      <a:endParaRPr lang="en-US" sz="1050" b="1" i="0" u="none" strike="noStrike" dirty="0">
                        <a:solidFill>
                          <a:srgbClr val="000000"/>
                        </a:solidFill>
                        <a:effectLst/>
                        <a:latin typeface="Times New Roman"/>
                      </a:endParaRPr>
                    </a:p>
                  </a:txBody>
                  <a:tcPr marL="218787" marR="8103" marT="8103" marB="0"/>
                </a:tc>
                <a:tc>
                  <a:txBody>
                    <a:bodyPr/>
                    <a:lstStyle/>
                    <a:p>
                      <a:pPr algn="ctr" fontAlgn="t"/>
                      <a:r>
                        <a:rPr lang="en-US" sz="1050" b="1" u="none" strike="noStrike" dirty="0">
                          <a:effectLst/>
                        </a:rPr>
                        <a:t>Monday</a:t>
                      </a:r>
                      <a:endParaRPr lang="en-US" sz="1050" b="1" i="0" u="none" strike="noStrike" dirty="0">
                        <a:solidFill>
                          <a:srgbClr val="000000"/>
                        </a:solidFill>
                        <a:effectLst/>
                        <a:latin typeface="Times New Roman"/>
                      </a:endParaRPr>
                    </a:p>
                  </a:txBody>
                  <a:tcPr marL="8103" marR="8103" marT="8103" marB="0"/>
                </a:tc>
                <a:tc>
                  <a:txBody>
                    <a:bodyPr/>
                    <a:lstStyle/>
                    <a:p>
                      <a:pPr algn="ctr" fontAlgn="t"/>
                      <a:r>
                        <a:rPr lang="en-US" sz="1050" b="1" u="none" strike="noStrike" dirty="0">
                          <a:effectLst/>
                        </a:rPr>
                        <a:t>Tuesday</a:t>
                      </a:r>
                      <a:endParaRPr lang="en-US" sz="1050" b="1" i="0" u="none" strike="noStrike" dirty="0">
                        <a:solidFill>
                          <a:srgbClr val="000000"/>
                        </a:solidFill>
                        <a:effectLst/>
                        <a:latin typeface="Times New Roman"/>
                      </a:endParaRPr>
                    </a:p>
                  </a:txBody>
                  <a:tcPr marL="8103" marR="8103" marT="8103" marB="0"/>
                </a:tc>
                <a:tc>
                  <a:txBody>
                    <a:bodyPr/>
                    <a:lstStyle/>
                    <a:p>
                      <a:pPr algn="ctr" fontAlgn="t"/>
                      <a:r>
                        <a:rPr lang="en-US" sz="1050" b="1" u="none" strike="noStrike" dirty="0">
                          <a:effectLst/>
                        </a:rPr>
                        <a:t>Wednesday</a:t>
                      </a:r>
                      <a:endParaRPr lang="en-US" sz="1050" b="1" i="0" u="none" strike="noStrike" dirty="0">
                        <a:solidFill>
                          <a:srgbClr val="000000"/>
                        </a:solidFill>
                        <a:effectLst/>
                        <a:latin typeface="Times New Roman"/>
                      </a:endParaRPr>
                    </a:p>
                  </a:txBody>
                  <a:tcPr marL="8103" marR="8103" marT="8103" marB="0"/>
                </a:tc>
                <a:tc>
                  <a:txBody>
                    <a:bodyPr/>
                    <a:lstStyle/>
                    <a:p>
                      <a:pPr algn="ctr" fontAlgn="t"/>
                      <a:r>
                        <a:rPr lang="en-US" sz="1050" b="1" u="none" strike="noStrike" dirty="0">
                          <a:effectLst/>
                        </a:rPr>
                        <a:t>Thursday</a:t>
                      </a:r>
                      <a:endParaRPr lang="en-US" sz="1050" b="1" i="0" u="none" strike="noStrike" dirty="0">
                        <a:solidFill>
                          <a:srgbClr val="000000"/>
                        </a:solidFill>
                        <a:effectLst/>
                        <a:latin typeface="Times New Roman"/>
                      </a:endParaRPr>
                    </a:p>
                  </a:txBody>
                  <a:tcPr marL="8103" marR="8103" marT="8103" marB="0"/>
                </a:tc>
                <a:tc>
                  <a:txBody>
                    <a:bodyPr/>
                    <a:lstStyle/>
                    <a:p>
                      <a:pPr algn="ctr" fontAlgn="t"/>
                      <a:r>
                        <a:rPr lang="en-US" sz="1050" b="1" u="none" strike="noStrike" dirty="0">
                          <a:effectLst/>
                        </a:rPr>
                        <a:t>Friday</a:t>
                      </a:r>
                      <a:endParaRPr lang="en-US" sz="1050" b="1" i="0" u="none" strike="noStrike" dirty="0">
                        <a:solidFill>
                          <a:srgbClr val="000000"/>
                        </a:solidFill>
                        <a:effectLst/>
                        <a:latin typeface="Times New Roman"/>
                      </a:endParaRPr>
                    </a:p>
                  </a:txBody>
                  <a:tcPr marL="8103" marR="8103" marT="8103" marB="0"/>
                </a:tc>
                <a:tc>
                  <a:txBody>
                    <a:bodyPr/>
                    <a:lstStyle/>
                    <a:p>
                      <a:pPr algn="ctr" fontAlgn="t"/>
                      <a:r>
                        <a:rPr lang="en-US" sz="1050" b="1" u="none" strike="noStrike" dirty="0">
                          <a:effectLst/>
                        </a:rPr>
                        <a:t>Saturday</a:t>
                      </a:r>
                      <a:endParaRPr lang="en-US" sz="1050" b="1" i="0" u="none" strike="noStrike" dirty="0">
                        <a:solidFill>
                          <a:srgbClr val="000000"/>
                        </a:solidFill>
                        <a:effectLst/>
                        <a:latin typeface="Times New Roman"/>
                      </a:endParaRPr>
                    </a:p>
                  </a:txBody>
                  <a:tcPr marL="8103" marR="8103" marT="8103" marB="0"/>
                </a:tc>
              </a:tr>
              <a:tr h="374704">
                <a:tc>
                  <a:txBody>
                    <a:bodyPr/>
                    <a:lstStyle/>
                    <a:p>
                      <a:pPr algn="l" fontAlgn="t"/>
                      <a:r>
                        <a:rPr lang="en-US" sz="900" b="1" u="none" strike="noStrike" dirty="0">
                          <a:effectLst/>
                        </a:rPr>
                        <a:t>Period 1</a:t>
                      </a:r>
                      <a:br>
                        <a:rPr lang="en-US" sz="900" b="1" u="none" strike="noStrike" dirty="0">
                          <a:effectLst/>
                        </a:rPr>
                      </a:br>
                      <a:r>
                        <a:rPr lang="en-US" sz="900" b="1" u="none" strike="noStrike" dirty="0">
                          <a:effectLst/>
                        </a:rPr>
                        <a:t>9:25 - 9:50</a:t>
                      </a:r>
                      <a:endParaRPr lang="en-US" sz="800" b="1"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dirty="0">
                          <a:effectLst/>
                        </a:rPr>
                        <a:t>Concept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Concept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Concept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Concept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Concept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Concept Time</a:t>
                      </a:r>
                      <a:endParaRPr lang="en-US" sz="900" b="0" i="0" u="none" strike="noStrike">
                        <a:solidFill>
                          <a:srgbClr val="000000"/>
                        </a:solidFill>
                        <a:effectLst/>
                        <a:latin typeface="Times New Roman"/>
                      </a:endParaRPr>
                    </a:p>
                  </a:txBody>
                  <a:tcPr marL="8103" marR="8103" marT="8103" marB="0"/>
                </a:tc>
              </a:tr>
              <a:tr h="450165">
                <a:tc>
                  <a:txBody>
                    <a:bodyPr/>
                    <a:lstStyle/>
                    <a:p>
                      <a:pPr algn="l" fontAlgn="t"/>
                      <a:r>
                        <a:rPr lang="en-US" sz="900" b="1" u="none" strike="noStrike" dirty="0">
                          <a:effectLst/>
                        </a:rPr>
                        <a:t>Period 2</a:t>
                      </a:r>
                      <a:br>
                        <a:rPr lang="en-US" sz="900" b="1" u="none" strike="noStrike" dirty="0">
                          <a:effectLst/>
                        </a:rPr>
                      </a:br>
                      <a:r>
                        <a:rPr lang="en-US" sz="900" b="1" u="none" strike="noStrike" dirty="0">
                          <a:effectLst/>
                        </a:rPr>
                        <a:t>9:50 - 10:15</a:t>
                      </a:r>
                      <a:endParaRPr lang="en-US" sz="800" b="1"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dirty="0">
                          <a:effectLst/>
                        </a:rPr>
                        <a:t>Math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Math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Math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dirty="0">
                          <a:effectLst/>
                        </a:rPr>
                        <a:t>Math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Math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Math Time</a:t>
                      </a:r>
                      <a:endParaRPr lang="en-US" sz="900" b="0" i="0" u="none" strike="noStrike">
                        <a:solidFill>
                          <a:srgbClr val="000000"/>
                        </a:solidFill>
                        <a:effectLst/>
                        <a:latin typeface="Times New Roman"/>
                      </a:endParaRPr>
                    </a:p>
                  </a:txBody>
                  <a:tcPr marL="8103" marR="8103" marT="8103" marB="0"/>
                </a:tc>
              </a:tr>
              <a:tr h="450165">
                <a:tc>
                  <a:txBody>
                    <a:bodyPr/>
                    <a:lstStyle/>
                    <a:p>
                      <a:pPr algn="l" fontAlgn="t"/>
                      <a:r>
                        <a:rPr lang="en-US" sz="900" b="1" u="none" strike="noStrike" dirty="0">
                          <a:effectLst/>
                        </a:rPr>
                        <a:t>Period 3</a:t>
                      </a:r>
                      <a:br>
                        <a:rPr lang="en-US" sz="900" b="1" u="none" strike="noStrike" dirty="0">
                          <a:effectLst/>
                        </a:rPr>
                      </a:br>
                      <a:r>
                        <a:rPr lang="en-US" sz="900" b="1" u="none" strike="noStrike" dirty="0">
                          <a:effectLst/>
                        </a:rPr>
                        <a:t>10:15 - 10:35</a:t>
                      </a:r>
                      <a:endParaRPr lang="en-US" sz="800" b="1"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dirty="0">
                          <a:effectLst/>
                        </a:rPr>
                        <a:t>Music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dirty="0">
                          <a:effectLst/>
                        </a:rPr>
                        <a:t>Music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Music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Music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Music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dirty="0">
                          <a:effectLst/>
                        </a:rPr>
                        <a:t>Music Time</a:t>
                      </a:r>
                      <a:endParaRPr lang="en-US" sz="900" b="0" i="0" u="none" strike="noStrike" dirty="0">
                        <a:solidFill>
                          <a:srgbClr val="000000"/>
                        </a:solidFill>
                        <a:effectLst/>
                        <a:latin typeface="Times New Roman"/>
                      </a:endParaRPr>
                    </a:p>
                  </a:txBody>
                  <a:tcPr marL="8103" marR="8103" marT="8103" marB="0"/>
                </a:tc>
              </a:tr>
              <a:tr h="211015">
                <a:tc>
                  <a:txBody>
                    <a:bodyPr/>
                    <a:lstStyle/>
                    <a:p>
                      <a:pPr algn="l" fontAlgn="t"/>
                      <a:r>
                        <a:rPr lang="en-US" sz="900" b="1" u="none" strike="noStrike" dirty="0">
                          <a:effectLst/>
                        </a:rPr>
                        <a:t>Break1 10:35 - 11:00</a:t>
                      </a:r>
                      <a:endParaRPr lang="en-US" sz="900" b="1" i="0" u="none" strike="noStrike" dirty="0">
                        <a:solidFill>
                          <a:srgbClr val="000000"/>
                        </a:solidFill>
                        <a:effectLst/>
                        <a:latin typeface="Times New Roman"/>
                      </a:endParaRPr>
                    </a:p>
                  </a:txBody>
                  <a:tcPr marL="8103" marR="8103" marT="8103" marB="0"/>
                </a:tc>
                <a:tc>
                  <a:txBody>
                    <a:bodyPr/>
                    <a:lstStyle/>
                    <a:p>
                      <a:pPr algn="l" fontAlgn="ctr"/>
                      <a:r>
                        <a:rPr lang="en-US" sz="800" u="none" strike="noStrike">
                          <a:effectLst/>
                        </a:rPr>
                        <a:t> </a:t>
                      </a:r>
                      <a:endParaRPr lang="en-US" sz="800" b="0" i="0" u="none" strike="noStrike">
                        <a:solidFill>
                          <a:srgbClr val="000000"/>
                        </a:solidFill>
                        <a:effectLst/>
                        <a:latin typeface="Times New Roman"/>
                      </a:endParaRPr>
                    </a:p>
                  </a:txBody>
                  <a:tcPr marL="8103" marR="8103" marT="8103"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Times New Roman"/>
                      </a:endParaRPr>
                    </a:p>
                  </a:txBody>
                  <a:tcPr marL="8103" marR="8103" marT="8103"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Times New Roman"/>
                      </a:endParaRPr>
                    </a:p>
                  </a:txBody>
                  <a:tcPr marL="8103" marR="8103" marT="8103"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a:endParaRPr>
                    </a:p>
                  </a:txBody>
                  <a:tcPr marL="8103" marR="8103" marT="8103"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a:endParaRPr>
                    </a:p>
                  </a:txBody>
                  <a:tcPr marL="8103" marR="8103" marT="8103"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a:endParaRPr>
                    </a:p>
                  </a:txBody>
                  <a:tcPr marL="8103" marR="8103" marT="8103" marB="0" anchor="ctr"/>
                </a:tc>
              </a:tr>
              <a:tr h="450165">
                <a:tc>
                  <a:txBody>
                    <a:bodyPr/>
                    <a:lstStyle/>
                    <a:p>
                      <a:pPr algn="l" fontAlgn="t"/>
                      <a:r>
                        <a:rPr lang="en-US" sz="900" b="1" u="none" strike="noStrike" dirty="0">
                          <a:effectLst/>
                        </a:rPr>
                        <a:t>Period 4</a:t>
                      </a:r>
                      <a:br>
                        <a:rPr lang="en-US" sz="900" b="1" u="none" strike="noStrike" dirty="0">
                          <a:effectLst/>
                        </a:rPr>
                      </a:br>
                      <a:r>
                        <a:rPr lang="en-US" sz="900" b="1" u="none" strike="noStrike" dirty="0">
                          <a:effectLst/>
                        </a:rPr>
                        <a:t>11:00 - 11:20</a:t>
                      </a:r>
                      <a:endParaRPr lang="en-US" sz="800" b="1"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dirty="0">
                          <a:effectLst/>
                        </a:rPr>
                        <a:t>Free Play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Free Play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dirty="0">
                          <a:effectLst/>
                        </a:rPr>
                        <a:t>Free Play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Free Play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Free Play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Free Play Time</a:t>
                      </a:r>
                      <a:endParaRPr lang="en-US" sz="900" b="0" i="0" u="none" strike="noStrike">
                        <a:solidFill>
                          <a:srgbClr val="000000"/>
                        </a:solidFill>
                        <a:effectLst/>
                        <a:latin typeface="Times New Roman"/>
                      </a:endParaRPr>
                    </a:p>
                  </a:txBody>
                  <a:tcPr marL="8103" marR="8103" marT="8103" marB="0"/>
                </a:tc>
              </a:tr>
              <a:tr h="450165">
                <a:tc>
                  <a:txBody>
                    <a:bodyPr/>
                    <a:lstStyle/>
                    <a:p>
                      <a:pPr algn="l" fontAlgn="t"/>
                      <a:r>
                        <a:rPr lang="en-US" sz="900" b="1" u="none" strike="noStrike" dirty="0">
                          <a:effectLst/>
                        </a:rPr>
                        <a:t>Period 5</a:t>
                      </a:r>
                      <a:br>
                        <a:rPr lang="en-US" sz="900" b="1" u="none" strike="noStrike" dirty="0">
                          <a:effectLst/>
                        </a:rPr>
                      </a:br>
                      <a:r>
                        <a:rPr lang="en-US" sz="900" b="1" u="none" strike="noStrike" dirty="0">
                          <a:effectLst/>
                        </a:rPr>
                        <a:t>11:20 - 11:45</a:t>
                      </a:r>
                      <a:endParaRPr lang="en-US" sz="800" b="1"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dirty="0">
                          <a:effectLst/>
                        </a:rPr>
                        <a:t>Language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Language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Language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dirty="0">
                          <a:effectLst/>
                        </a:rPr>
                        <a:t>Language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dirty="0">
                          <a:effectLst/>
                        </a:rPr>
                        <a:t>Language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Language Time</a:t>
                      </a:r>
                      <a:endParaRPr lang="en-US" sz="900" b="0" i="0" u="none" strike="noStrike">
                        <a:solidFill>
                          <a:srgbClr val="000000"/>
                        </a:solidFill>
                        <a:effectLst/>
                        <a:latin typeface="Times New Roman"/>
                      </a:endParaRPr>
                    </a:p>
                  </a:txBody>
                  <a:tcPr marL="8103" marR="8103" marT="8103" marB="0"/>
                </a:tc>
              </a:tr>
              <a:tr h="179790">
                <a:tc>
                  <a:txBody>
                    <a:bodyPr/>
                    <a:lstStyle/>
                    <a:p>
                      <a:pPr algn="l" fontAlgn="t"/>
                      <a:r>
                        <a:rPr lang="en-US" sz="900" b="1" u="none" strike="noStrike" dirty="0">
                          <a:effectLst/>
                        </a:rPr>
                        <a:t>Break2 11:45 - 11:50</a:t>
                      </a:r>
                      <a:endParaRPr lang="en-US" sz="900" b="1" i="0" u="none" strike="noStrike" dirty="0">
                        <a:solidFill>
                          <a:srgbClr val="000000"/>
                        </a:solidFill>
                        <a:effectLst/>
                        <a:latin typeface="Times New Roman"/>
                      </a:endParaRPr>
                    </a:p>
                  </a:txBody>
                  <a:tcPr marL="8103" marR="8103" marT="8103" marB="0"/>
                </a:tc>
                <a:tc>
                  <a:txBody>
                    <a:bodyPr/>
                    <a:lstStyle/>
                    <a:p>
                      <a:pPr algn="l" fontAlgn="ctr"/>
                      <a:r>
                        <a:rPr lang="en-US" sz="800" u="none" strike="noStrike">
                          <a:effectLst/>
                        </a:rPr>
                        <a:t> </a:t>
                      </a:r>
                      <a:endParaRPr lang="en-US" sz="800" b="0" i="0" u="none" strike="noStrike">
                        <a:solidFill>
                          <a:srgbClr val="000000"/>
                        </a:solidFill>
                        <a:effectLst/>
                        <a:latin typeface="Times New Roman"/>
                      </a:endParaRPr>
                    </a:p>
                  </a:txBody>
                  <a:tcPr marL="8103" marR="8103" marT="8103"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a:endParaRPr>
                    </a:p>
                  </a:txBody>
                  <a:tcPr marL="8103" marR="8103" marT="8103"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Times New Roman"/>
                      </a:endParaRPr>
                    </a:p>
                  </a:txBody>
                  <a:tcPr marL="8103" marR="8103" marT="8103"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Times New Roman"/>
                      </a:endParaRPr>
                    </a:p>
                  </a:txBody>
                  <a:tcPr marL="8103" marR="8103" marT="8103"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Times New Roman"/>
                      </a:endParaRPr>
                    </a:p>
                  </a:txBody>
                  <a:tcPr marL="8103" marR="8103" marT="8103"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a:endParaRPr>
                    </a:p>
                  </a:txBody>
                  <a:tcPr marL="8103" marR="8103" marT="8103" marB="0" anchor="ctr"/>
                </a:tc>
              </a:tr>
              <a:tr h="450165">
                <a:tc>
                  <a:txBody>
                    <a:bodyPr/>
                    <a:lstStyle/>
                    <a:p>
                      <a:pPr algn="l" fontAlgn="t"/>
                      <a:r>
                        <a:rPr lang="en-US" sz="900" b="1" u="none" strike="noStrike" dirty="0">
                          <a:effectLst/>
                        </a:rPr>
                        <a:t>Period 6</a:t>
                      </a:r>
                      <a:br>
                        <a:rPr lang="en-US" sz="900" b="1" u="none" strike="noStrike" dirty="0">
                          <a:effectLst/>
                        </a:rPr>
                      </a:br>
                      <a:r>
                        <a:rPr lang="en-US" sz="900" b="1" u="none" strike="noStrike" dirty="0">
                          <a:effectLst/>
                        </a:rPr>
                        <a:t>11:50 - 12:10</a:t>
                      </a:r>
                      <a:endParaRPr lang="en-US" sz="800" b="1" i="0" u="none" strike="noStrike" dirty="0">
                        <a:solidFill>
                          <a:srgbClr val="000000"/>
                        </a:solidFill>
                        <a:effectLst/>
                        <a:latin typeface="Times New Roman"/>
                      </a:endParaRPr>
                    </a:p>
                  </a:txBody>
                  <a:tcPr marL="8103" marR="8103" marT="8103" marB="0"/>
                </a:tc>
                <a:tc>
                  <a:txBody>
                    <a:bodyPr/>
                    <a:lstStyle/>
                    <a:p>
                      <a:pPr algn="l" fontAlgn="t"/>
                      <a:r>
                        <a:rPr lang="en-US" sz="900" u="none" strike="noStrike">
                          <a:effectLst/>
                        </a:rPr>
                        <a:t>Skill Based Learning 1</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a:effectLst/>
                        </a:rPr>
                        <a:t>Skill Based Learning 1</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dirty="0">
                          <a:effectLst/>
                        </a:rPr>
                        <a:t>Skill Based Learning 1</a:t>
                      </a:r>
                      <a:endParaRPr lang="en-US" sz="900" b="0" i="0" u="none" strike="noStrike" dirty="0">
                        <a:solidFill>
                          <a:srgbClr val="000000"/>
                        </a:solidFill>
                        <a:effectLst/>
                        <a:latin typeface="Times New Roman"/>
                      </a:endParaRPr>
                    </a:p>
                  </a:txBody>
                  <a:tcPr marL="218787" marR="8103" marT="8103" marB="0"/>
                </a:tc>
                <a:tc>
                  <a:txBody>
                    <a:bodyPr/>
                    <a:lstStyle/>
                    <a:p>
                      <a:pPr algn="l" fontAlgn="t"/>
                      <a:r>
                        <a:rPr lang="en-US" sz="900" u="none" strike="noStrike">
                          <a:effectLst/>
                        </a:rPr>
                        <a:t>Skill Based Learning 1</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a:effectLst/>
                        </a:rPr>
                        <a:t>Skill Based Learning 1</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dirty="0">
                          <a:effectLst/>
                        </a:rPr>
                        <a:t>Skill Based Learning 1</a:t>
                      </a:r>
                      <a:endParaRPr lang="en-US" sz="900" b="0" i="0" u="none" strike="noStrike" dirty="0">
                        <a:solidFill>
                          <a:srgbClr val="000000"/>
                        </a:solidFill>
                        <a:effectLst/>
                        <a:latin typeface="Times New Roman"/>
                      </a:endParaRPr>
                    </a:p>
                  </a:txBody>
                  <a:tcPr marL="218787" marR="8103" marT="8103" marB="0"/>
                </a:tc>
              </a:tr>
              <a:tr h="450165">
                <a:tc>
                  <a:txBody>
                    <a:bodyPr/>
                    <a:lstStyle/>
                    <a:p>
                      <a:pPr algn="l" fontAlgn="t"/>
                      <a:r>
                        <a:rPr lang="en-US" sz="900" b="1" u="none" strike="noStrike" dirty="0">
                          <a:effectLst/>
                        </a:rPr>
                        <a:t>Period 7</a:t>
                      </a:r>
                      <a:br>
                        <a:rPr lang="en-US" sz="900" b="1" u="none" strike="noStrike" dirty="0">
                          <a:effectLst/>
                        </a:rPr>
                      </a:br>
                      <a:r>
                        <a:rPr lang="en-US" sz="900" b="1" u="none" strike="noStrike" dirty="0">
                          <a:effectLst/>
                        </a:rPr>
                        <a:t>12:10 - 12:30</a:t>
                      </a:r>
                      <a:endParaRPr lang="en-US" sz="800" b="1" i="0" u="none" strike="noStrike" dirty="0">
                        <a:solidFill>
                          <a:srgbClr val="000000"/>
                        </a:solidFill>
                        <a:effectLst/>
                        <a:latin typeface="Times New Roman"/>
                      </a:endParaRPr>
                    </a:p>
                  </a:txBody>
                  <a:tcPr marL="8103" marR="8103" marT="8103" marB="0"/>
                </a:tc>
                <a:tc>
                  <a:txBody>
                    <a:bodyPr/>
                    <a:lstStyle/>
                    <a:p>
                      <a:pPr algn="l" fontAlgn="t"/>
                      <a:r>
                        <a:rPr lang="en-US" sz="900" u="none" strike="noStrike">
                          <a:effectLst/>
                        </a:rPr>
                        <a:t>Skill Based Learning 2</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a:effectLst/>
                        </a:rPr>
                        <a:t>Skill Based Learning 2</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a:effectLst/>
                        </a:rPr>
                        <a:t>Skill Based Learning 2</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a:effectLst/>
                        </a:rPr>
                        <a:t>Skill Based Learning 2</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a:effectLst/>
                        </a:rPr>
                        <a:t>Skill Based Learning 2</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dirty="0">
                          <a:effectLst/>
                        </a:rPr>
                        <a:t>Skill Based Learning 2</a:t>
                      </a:r>
                      <a:endParaRPr lang="en-US" sz="900" b="0" i="0" u="none" strike="noStrike" dirty="0">
                        <a:solidFill>
                          <a:srgbClr val="000000"/>
                        </a:solidFill>
                        <a:effectLst/>
                        <a:latin typeface="Times New Roman"/>
                      </a:endParaRPr>
                    </a:p>
                  </a:txBody>
                  <a:tcPr marL="218787" marR="8103" marT="8103" marB="0"/>
                </a:tc>
              </a:tr>
              <a:tr h="0">
                <a:tc>
                  <a:txBody>
                    <a:bodyPr/>
                    <a:lstStyle/>
                    <a:p>
                      <a:pPr algn="l" fontAlgn="t"/>
                      <a:r>
                        <a:rPr lang="en-US" sz="900" b="1" u="none" strike="noStrike" dirty="0">
                          <a:effectLst/>
                        </a:rPr>
                        <a:t>Period 8</a:t>
                      </a:r>
                      <a:br>
                        <a:rPr lang="en-US" sz="900" b="1" u="none" strike="noStrike" dirty="0">
                          <a:effectLst/>
                        </a:rPr>
                      </a:br>
                      <a:r>
                        <a:rPr lang="en-US" sz="900" b="1" u="none" strike="noStrike" dirty="0">
                          <a:effectLst/>
                        </a:rPr>
                        <a:t>12:30 - 12:55</a:t>
                      </a:r>
                      <a:endParaRPr lang="en-US" sz="800" b="1"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Exploration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dirty="0">
                          <a:effectLst/>
                        </a:rPr>
                        <a:t>Exploration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Exploration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Exploration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Exploration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dirty="0">
                          <a:effectLst/>
                        </a:rPr>
                        <a:t>Exploration Time</a:t>
                      </a:r>
                      <a:endParaRPr lang="en-US" sz="900" b="0" i="0" u="none" strike="noStrike" dirty="0">
                        <a:solidFill>
                          <a:srgbClr val="000000"/>
                        </a:solidFill>
                        <a:effectLst/>
                        <a:latin typeface="Times New Roman"/>
                      </a:endParaRPr>
                    </a:p>
                  </a:txBody>
                  <a:tcPr marL="8103" marR="8103" marT="8103" marB="0"/>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0108"/>
            <a:ext cx="9144000" cy="57150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a:solidFill>
                  <a:schemeClr val="tx1"/>
                </a:solidFill>
              </a:rPr>
              <a:t>Daily Time-Table of </a:t>
            </a:r>
            <a:r>
              <a:rPr lang="en-IN" sz="2800" b="1" dirty="0" smtClean="0">
                <a:solidFill>
                  <a:schemeClr val="tx1"/>
                </a:solidFill>
              </a:rPr>
              <a:t>Junior KG</a:t>
            </a:r>
            <a:endParaRPr lang="en-IN" sz="2800" b="1"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5751334"/>
              </p:ext>
            </p:extLst>
          </p:nvPr>
        </p:nvGraphicFramePr>
        <p:xfrm>
          <a:off x="359531" y="2060848"/>
          <a:ext cx="8424937" cy="4016653"/>
        </p:xfrm>
        <a:graphic>
          <a:graphicData uri="http://schemas.openxmlformats.org/drawingml/2006/table">
            <a:tbl>
              <a:tblPr>
                <a:tableStyleId>{ED083AE6-46FA-4A59-8FB0-9F97EB10719F}</a:tableStyleId>
              </a:tblPr>
              <a:tblGrid>
                <a:gridCol w="1036851"/>
                <a:gridCol w="1195398"/>
                <a:gridCol w="1224136"/>
                <a:gridCol w="1296144"/>
                <a:gridCol w="1296144"/>
                <a:gridCol w="1296144"/>
                <a:gridCol w="1080120"/>
              </a:tblGrid>
              <a:tr h="216024">
                <a:tc>
                  <a:txBody>
                    <a:bodyPr/>
                    <a:lstStyle/>
                    <a:p>
                      <a:pPr algn="l" fontAlgn="t"/>
                      <a:r>
                        <a:rPr lang="en-US" sz="1400" b="1" u="none" strike="noStrike" dirty="0">
                          <a:effectLst/>
                        </a:rPr>
                        <a:t>Periods</a:t>
                      </a:r>
                      <a:endParaRPr lang="en-US" sz="1400" b="1" i="0" u="none" strike="noStrike" dirty="0">
                        <a:solidFill>
                          <a:srgbClr val="000000"/>
                        </a:solidFill>
                        <a:effectLst/>
                        <a:latin typeface="Times New Roman"/>
                      </a:endParaRPr>
                    </a:p>
                  </a:txBody>
                  <a:tcPr marL="218787" marR="8103" marT="8103" marB="0"/>
                </a:tc>
                <a:tc>
                  <a:txBody>
                    <a:bodyPr/>
                    <a:lstStyle/>
                    <a:p>
                      <a:pPr algn="ctr" fontAlgn="t"/>
                      <a:r>
                        <a:rPr lang="en-US" sz="1400" b="1" u="none" strike="noStrike" dirty="0">
                          <a:effectLst/>
                        </a:rPr>
                        <a:t>Monday</a:t>
                      </a:r>
                      <a:endParaRPr lang="en-US" sz="1400" b="1" i="0" u="none" strike="noStrike" dirty="0">
                        <a:solidFill>
                          <a:srgbClr val="000000"/>
                        </a:solidFill>
                        <a:effectLst/>
                        <a:latin typeface="Times New Roman"/>
                      </a:endParaRPr>
                    </a:p>
                  </a:txBody>
                  <a:tcPr marL="8103" marR="8103" marT="8103" marB="0"/>
                </a:tc>
                <a:tc>
                  <a:txBody>
                    <a:bodyPr/>
                    <a:lstStyle/>
                    <a:p>
                      <a:pPr algn="ctr" fontAlgn="t"/>
                      <a:r>
                        <a:rPr lang="en-US" sz="1400" b="1" u="none" strike="noStrike" dirty="0">
                          <a:effectLst/>
                        </a:rPr>
                        <a:t>Tuesday</a:t>
                      </a:r>
                      <a:endParaRPr lang="en-US" sz="1400" b="1" i="0" u="none" strike="noStrike" dirty="0">
                        <a:solidFill>
                          <a:srgbClr val="000000"/>
                        </a:solidFill>
                        <a:effectLst/>
                        <a:latin typeface="Times New Roman"/>
                      </a:endParaRPr>
                    </a:p>
                  </a:txBody>
                  <a:tcPr marL="8103" marR="8103" marT="8103" marB="0"/>
                </a:tc>
                <a:tc>
                  <a:txBody>
                    <a:bodyPr/>
                    <a:lstStyle/>
                    <a:p>
                      <a:pPr algn="ctr" fontAlgn="t"/>
                      <a:r>
                        <a:rPr lang="en-US" sz="1400" b="1" u="none" strike="noStrike" dirty="0">
                          <a:effectLst/>
                        </a:rPr>
                        <a:t>Wednesday</a:t>
                      </a:r>
                      <a:endParaRPr lang="en-US" sz="1400" b="1" i="0" u="none" strike="noStrike" dirty="0">
                        <a:solidFill>
                          <a:srgbClr val="000000"/>
                        </a:solidFill>
                        <a:effectLst/>
                        <a:latin typeface="Times New Roman"/>
                      </a:endParaRPr>
                    </a:p>
                  </a:txBody>
                  <a:tcPr marL="8103" marR="8103" marT="8103" marB="0"/>
                </a:tc>
                <a:tc>
                  <a:txBody>
                    <a:bodyPr/>
                    <a:lstStyle/>
                    <a:p>
                      <a:pPr algn="ctr" fontAlgn="t"/>
                      <a:r>
                        <a:rPr lang="en-US" sz="1400" b="1" u="none" strike="noStrike" dirty="0">
                          <a:effectLst/>
                        </a:rPr>
                        <a:t>Thursday</a:t>
                      </a:r>
                      <a:endParaRPr lang="en-US" sz="1400" b="1" i="0" u="none" strike="noStrike" dirty="0">
                        <a:solidFill>
                          <a:srgbClr val="000000"/>
                        </a:solidFill>
                        <a:effectLst/>
                        <a:latin typeface="Times New Roman"/>
                      </a:endParaRPr>
                    </a:p>
                  </a:txBody>
                  <a:tcPr marL="8103" marR="8103" marT="8103" marB="0"/>
                </a:tc>
                <a:tc>
                  <a:txBody>
                    <a:bodyPr/>
                    <a:lstStyle/>
                    <a:p>
                      <a:pPr algn="ctr" fontAlgn="t"/>
                      <a:r>
                        <a:rPr lang="en-US" sz="1400" b="1" u="none" strike="noStrike" dirty="0">
                          <a:effectLst/>
                        </a:rPr>
                        <a:t>Friday</a:t>
                      </a:r>
                      <a:endParaRPr lang="en-US" sz="1400" b="1" i="0" u="none" strike="noStrike" dirty="0">
                        <a:solidFill>
                          <a:srgbClr val="000000"/>
                        </a:solidFill>
                        <a:effectLst/>
                        <a:latin typeface="Times New Roman"/>
                      </a:endParaRPr>
                    </a:p>
                  </a:txBody>
                  <a:tcPr marL="8103" marR="8103" marT="8103" marB="0"/>
                </a:tc>
                <a:tc>
                  <a:txBody>
                    <a:bodyPr/>
                    <a:lstStyle/>
                    <a:p>
                      <a:pPr algn="ctr" fontAlgn="t"/>
                      <a:r>
                        <a:rPr lang="en-US" sz="1400" b="1" u="none" strike="noStrike" dirty="0">
                          <a:effectLst/>
                        </a:rPr>
                        <a:t>Saturday</a:t>
                      </a:r>
                      <a:endParaRPr lang="en-US" sz="1400" b="1" i="0" u="none" strike="noStrike" dirty="0">
                        <a:solidFill>
                          <a:srgbClr val="000000"/>
                        </a:solidFill>
                        <a:effectLst/>
                        <a:latin typeface="Times New Roman"/>
                      </a:endParaRPr>
                    </a:p>
                  </a:txBody>
                  <a:tcPr marL="8103" marR="8103" marT="8103" marB="0"/>
                </a:tc>
              </a:tr>
              <a:tr h="380933">
                <a:tc>
                  <a:txBody>
                    <a:bodyPr/>
                    <a:lstStyle/>
                    <a:p>
                      <a:pPr algn="l" fontAlgn="t"/>
                      <a:r>
                        <a:rPr lang="en-US" sz="1200" b="1" u="none" strike="noStrike" dirty="0">
                          <a:effectLst/>
                        </a:rPr>
                        <a:t>Period 1</a:t>
                      </a:r>
                      <a:br>
                        <a:rPr lang="en-US" sz="1200" b="1" u="none" strike="noStrike" dirty="0">
                          <a:effectLst/>
                        </a:rPr>
                      </a:br>
                      <a:r>
                        <a:rPr lang="en-US" sz="1200" b="1" u="none" strike="noStrike" dirty="0">
                          <a:effectLst/>
                        </a:rPr>
                        <a:t>9:25 - 9:50</a:t>
                      </a:r>
                      <a:endParaRPr lang="en-US" sz="1100" b="1"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dirty="0">
                          <a:effectLst/>
                        </a:rPr>
                        <a:t>Concept Time</a:t>
                      </a:r>
                      <a:endParaRPr lang="en-US" sz="1200" b="0"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a:effectLst/>
                        </a:rPr>
                        <a:t>Concept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a:effectLst/>
                        </a:rPr>
                        <a:t>Concept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dirty="0">
                          <a:effectLst/>
                        </a:rPr>
                        <a:t>Concept Time</a:t>
                      </a:r>
                      <a:endParaRPr lang="en-US" sz="1200" b="0"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a:effectLst/>
                        </a:rPr>
                        <a:t>Concept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a:effectLst/>
                        </a:rPr>
                        <a:t>Concept Time</a:t>
                      </a:r>
                      <a:endParaRPr lang="en-US" sz="1200" b="0" i="0" u="none" strike="noStrike">
                        <a:solidFill>
                          <a:srgbClr val="000000"/>
                        </a:solidFill>
                        <a:effectLst/>
                        <a:latin typeface="Times New Roman"/>
                      </a:endParaRPr>
                    </a:p>
                  </a:txBody>
                  <a:tcPr marL="8103" marR="8103" marT="8103" marB="0"/>
                </a:tc>
              </a:tr>
              <a:tr h="380933">
                <a:tc>
                  <a:txBody>
                    <a:bodyPr/>
                    <a:lstStyle/>
                    <a:p>
                      <a:pPr algn="l" fontAlgn="t"/>
                      <a:r>
                        <a:rPr lang="en-US" sz="1200" b="1" u="none" strike="noStrike" dirty="0">
                          <a:effectLst/>
                        </a:rPr>
                        <a:t>Period 2</a:t>
                      </a:r>
                      <a:br>
                        <a:rPr lang="en-US" sz="1200" b="1" u="none" strike="noStrike" dirty="0">
                          <a:effectLst/>
                        </a:rPr>
                      </a:br>
                      <a:r>
                        <a:rPr lang="en-US" sz="1200" b="1" u="none" strike="noStrike" dirty="0">
                          <a:effectLst/>
                        </a:rPr>
                        <a:t>9:50 - 10:15</a:t>
                      </a:r>
                      <a:endParaRPr lang="en-US" sz="1100" b="1"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dirty="0">
                          <a:effectLst/>
                        </a:rPr>
                        <a:t>Math Time</a:t>
                      </a:r>
                      <a:endParaRPr lang="en-US" sz="1200" b="0"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a:effectLst/>
                        </a:rPr>
                        <a:t>Math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a:effectLst/>
                        </a:rPr>
                        <a:t>Math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a:effectLst/>
                        </a:rPr>
                        <a:t>Math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a:effectLst/>
                        </a:rPr>
                        <a:t>Math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a:effectLst/>
                        </a:rPr>
                        <a:t>Math Time</a:t>
                      </a:r>
                      <a:endParaRPr lang="en-US" sz="1200" b="0" i="0" u="none" strike="noStrike">
                        <a:solidFill>
                          <a:srgbClr val="000000"/>
                        </a:solidFill>
                        <a:effectLst/>
                        <a:latin typeface="Times New Roman"/>
                      </a:endParaRPr>
                    </a:p>
                  </a:txBody>
                  <a:tcPr marL="8103" marR="8103" marT="8103" marB="0"/>
                </a:tc>
              </a:tr>
              <a:tr h="380933">
                <a:tc>
                  <a:txBody>
                    <a:bodyPr/>
                    <a:lstStyle/>
                    <a:p>
                      <a:pPr algn="l" fontAlgn="t"/>
                      <a:r>
                        <a:rPr lang="en-US" sz="1200" b="1" u="none" strike="noStrike" dirty="0">
                          <a:effectLst/>
                        </a:rPr>
                        <a:t>Period 3</a:t>
                      </a:r>
                      <a:br>
                        <a:rPr lang="en-US" sz="1200" b="1" u="none" strike="noStrike" dirty="0">
                          <a:effectLst/>
                        </a:rPr>
                      </a:br>
                      <a:r>
                        <a:rPr lang="en-US" sz="1200" b="1" u="none" strike="noStrike" dirty="0">
                          <a:effectLst/>
                        </a:rPr>
                        <a:t>10:15 - 10:35</a:t>
                      </a:r>
                      <a:endParaRPr lang="en-US" sz="1100" b="1"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dirty="0">
                          <a:effectLst/>
                        </a:rPr>
                        <a:t>Music Time</a:t>
                      </a:r>
                      <a:endParaRPr lang="en-US" sz="1200" b="0"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dirty="0">
                          <a:effectLst/>
                        </a:rPr>
                        <a:t>Music Time</a:t>
                      </a:r>
                      <a:endParaRPr lang="en-US" sz="1200" b="0"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a:effectLst/>
                        </a:rPr>
                        <a:t>Music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dirty="0">
                          <a:effectLst/>
                        </a:rPr>
                        <a:t>Music Time</a:t>
                      </a:r>
                      <a:endParaRPr lang="en-US" sz="1200" b="0"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a:effectLst/>
                        </a:rPr>
                        <a:t>Music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a:effectLst/>
                        </a:rPr>
                        <a:t>Music Time</a:t>
                      </a:r>
                      <a:endParaRPr lang="en-US" sz="1200" b="0" i="0" u="none" strike="noStrike">
                        <a:solidFill>
                          <a:srgbClr val="000000"/>
                        </a:solidFill>
                        <a:effectLst/>
                        <a:latin typeface="Times New Roman"/>
                      </a:endParaRPr>
                    </a:p>
                  </a:txBody>
                  <a:tcPr marL="8103" marR="8103" marT="8103" marB="0"/>
                </a:tc>
              </a:tr>
              <a:tr h="225353">
                <a:tc>
                  <a:txBody>
                    <a:bodyPr/>
                    <a:lstStyle/>
                    <a:p>
                      <a:pPr algn="l" fontAlgn="t"/>
                      <a:r>
                        <a:rPr lang="en-US" sz="1200" b="1" u="none" strike="noStrike" dirty="0">
                          <a:effectLst/>
                        </a:rPr>
                        <a:t>Break1 10:35 - 11:00</a:t>
                      </a:r>
                      <a:endParaRPr lang="en-US" sz="1200" b="1" i="0" u="none" strike="noStrike" dirty="0">
                        <a:solidFill>
                          <a:srgbClr val="000000"/>
                        </a:solidFill>
                        <a:effectLst/>
                        <a:latin typeface="Times New Roman"/>
                      </a:endParaRPr>
                    </a:p>
                  </a:txBody>
                  <a:tcPr marL="8103" marR="8103" marT="8103" marB="0"/>
                </a:tc>
                <a:tc>
                  <a:txBody>
                    <a:bodyPr/>
                    <a:lstStyle/>
                    <a:p>
                      <a:pPr algn="l" fontAlgn="ctr"/>
                      <a:r>
                        <a:rPr lang="en-US" sz="1100" u="none" strike="noStrike">
                          <a:effectLst/>
                        </a:rPr>
                        <a:t> </a:t>
                      </a:r>
                      <a:endParaRPr lang="en-US" sz="1100" b="0" i="0" u="none" strike="noStrike">
                        <a:solidFill>
                          <a:srgbClr val="000000"/>
                        </a:solidFill>
                        <a:effectLst/>
                        <a:latin typeface="Times New Roman"/>
                      </a:endParaRPr>
                    </a:p>
                  </a:txBody>
                  <a:tcPr marL="8103" marR="8103" marT="8103"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Times New Roman"/>
                      </a:endParaRPr>
                    </a:p>
                  </a:txBody>
                  <a:tcPr marL="8103" marR="8103" marT="8103"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Times New Roman"/>
                      </a:endParaRPr>
                    </a:p>
                  </a:txBody>
                  <a:tcPr marL="8103" marR="8103" marT="8103" marB="0" anchor="ctr"/>
                </a:tc>
                <a:tc>
                  <a:txBody>
                    <a:bodyPr/>
                    <a:lstStyle/>
                    <a:p>
                      <a:pPr algn="l" fontAlgn="ctr"/>
                      <a:r>
                        <a:rPr lang="en-US" sz="1100" u="none" strike="noStrike">
                          <a:effectLst/>
                        </a:rPr>
                        <a:t> </a:t>
                      </a:r>
                      <a:endParaRPr lang="en-US" sz="1100" b="0" i="0" u="none" strike="noStrike">
                        <a:solidFill>
                          <a:srgbClr val="000000"/>
                        </a:solidFill>
                        <a:effectLst/>
                        <a:latin typeface="Times New Roman"/>
                      </a:endParaRPr>
                    </a:p>
                  </a:txBody>
                  <a:tcPr marL="8103" marR="8103" marT="8103" marB="0" anchor="ctr"/>
                </a:tc>
                <a:tc>
                  <a:txBody>
                    <a:bodyPr/>
                    <a:lstStyle/>
                    <a:p>
                      <a:pPr algn="l" fontAlgn="ctr"/>
                      <a:r>
                        <a:rPr lang="en-US" sz="1100" u="none" strike="noStrike">
                          <a:effectLst/>
                        </a:rPr>
                        <a:t> </a:t>
                      </a:r>
                      <a:endParaRPr lang="en-US" sz="1100" b="0" i="0" u="none" strike="noStrike">
                        <a:solidFill>
                          <a:srgbClr val="000000"/>
                        </a:solidFill>
                        <a:effectLst/>
                        <a:latin typeface="Times New Roman"/>
                      </a:endParaRPr>
                    </a:p>
                  </a:txBody>
                  <a:tcPr marL="8103" marR="8103" marT="8103" marB="0" anchor="ctr"/>
                </a:tc>
                <a:tc>
                  <a:txBody>
                    <a:bodyPr/>
                    <a:lstStyle/>
                    <a:p>
                      <a:pPr algn="l" fontAlgn="ctr"/>
                      <a:r>
                        <a:rPr lang="en-US" sz="1100" u="none" strike="noStrike">
                          <a:effectLst/>
                        </a:rPr>
                        <a:t> </a:t>
                      </a:r>
                      <a:endParaRPr lang="en-US" sz="1100" b="0" i="0" u="none" strike="noStrike">
                        <a:solidFill>
                          <a:srgbClr val="000000"/>
                        </a:solidFill>
                        <a:effectLst/>
                        <a:latin typeface="Times New Roman"/>
                      </a:endParaRPr>
                    </a:p>
                  </a:txBody>
                  <a:tcPr marL="8103" marR="8103" marT="8103" marB="0" anchor="ctr"/>
                </a:tc>
              </a:tr>
              <a:tr h="380933">
                <a:tc>
                  <a:txBody>
                    <a:bodyPr/>
                    <a:lstStyle/>
                    <a:p>
                      <a:pPr algn="l" fontAlgn="t"/>
                      <a:r>
                        <a:rPr lang="en-US" sz="1200" b="1" u="none" strike="noStrike" dirty="0">
                          <a:effectLst/>
                        </a:rPr>
                        <a:t>Period 4</a:t>
                      </a:r>
                      <a:br>
                        <a:rPr lang="en-US" sz="1200" b="1" u="none" strike="noStrike" dirty="0">
                          <a:effectLst/>
                        </a:rPr>
                      </a:br>
                      <a:r>
                        <a:rPr lang="en-US" sz="1200" b="1" u="none" strike="noStrike" dirty="0">
                          <a:effectLst/>
                        </a:rPr>
                        <a:t>11:00 - 11:20</a:t>
                      </a:r>
                      <a:endParaRPr lang="en-US" sz="1100" b="1"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a:effectLst/>
                        </a:rPr>
                        <a:t>Free Play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a:effectLst/>
                        </a:rPr>
                        <a:t>Free Play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dirty="0">
                          <a:effectLst/>
                        </a:rPr>
                        <a:t>Free Play Time</a:t>
                      </a:r>
                      <a:endParaRPr lang="en-US" sz="1200" b="0"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a:effectLst/>
                        </a:rPr>
                        <a:t>Free Play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a:effectLst/>
                        </a:rPr>
                        <a:t>Free Play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a:effectLst/>
                        </a:rPr>
                        <a:t>Free Play Time</a:t>
                      </a:r>
                      <a:endParaRPr lang="en-US" sz="1200" b="0" i="0" u="none" strike="noStrike">
                        <a:solidFill>
                          <a:srgbClr val="000000"/>
                        </a:solidFill>
                        <a:effectLst/>
                        <a:latin typeface="Times New Roman"/>
                      </a:endParaRPr>
                    </a:p>
                  </a:txBody>
                  <a:tcPr marL="8103" marR="8103" marT="8103" marB="0"/>
                </a:tc>
              </a:tr>
              <a:tr h="380933">
                <a:tc>
                  <a:txBody>
                    <a:bodyPr/>
                    <a:lstStyle/>
                    <a:p>
                      <a:pPr algn="l" fontAlgn="t"/>
                      <a:r>
                        <a:rPr lang="en-US" sz="1200" b="1" u="none" strike="noStrike" dirty="0">
                          <a:effectLst/>
                        </a:rPr>
                        <a:t>Period 5</a:t>
                      </a:r>
                      <a:br>
                        <a:rPr lang="en-US" sz="1200" b="1" u="none" strike="noStrike" dirty="0">
                          <a:effectLst/>
                        </a:rPr>
                      </a:br>
                      <a:r>
                        <a:rPr lang="en-US" sz="1200" b="1" u="none" strike="noStrike" dirty="0">
                          <a:effectLst/>
                        </a:rPr>
                        <a:t>11:20 - 11:45</a:t>
                      </a:r>
                      <a:endParaRPr lang="en-US" sz="1100" b="1"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a:effectLst/>
                        </a:rPr>
                        <a:t>Language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dirty="0">
                          <a:effectLst/>
                        </a:rPr>
                        <a:t>Language Time</a:t>
                      </a:r>
                      <a:endParaRPr lang="en-US" sz="1200" b="0"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dirty="0">
                          <a:effectLst/>
                        </a:rPr>
                        <a:t>Language Time</a:t>
                      </a:r>
                      <a:endParaRPr lang="en-US" sz="1200" b="0"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dirty="0">
                          <a:effectLst/>
                        </a:rPr>
                        <a:t>Language Time</a:t>
                      </a:r>
                      <a:endParaRPr lang="en-US" sz="1200" b="0"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dirty="0">
                          <a:effectLst/>
                        </a:rPr>
                        <a:t>Language Time</a:t>
                      </a:r>
                      <a:endParaRPr lang="en-US" sz="1200" b="0"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dirty="0">
                          <a:effectLst/>
                        </a:rPr>
                        <a:t>Language Time</a:t>
                      </a:r>
                      <a:endParaRPr lang="en-US" sz="1200" b="0" i="0" u="none" strike="noStrike" dirty="0">
                        <a:solidFill>
                          <a:srgbClr val="000000"/>
                        </a:solidFill>
                        <a:effectLst/>
                        <a:latin typeface="Times New Roman"/>
                      </a:endParaRPr>
                    </a:p>
                  </a:txBody>
                  <a:tcPr marL="8103" marR="8103" marT="8103" marB="0"/>
                </a:tc>
              </a:tr>
              <a:tr h="333192">
                <a:tc>
                  <a:txBody>
                    <a:bodyPr/>
                    <a:lstStyle/>
                    <a:p>
                      <a:pPr algn="l" fontAlgn="t"/>
                      <a:r>
                        <a:rPr lang="en-US" sz="1200" b="1" u="none" strike="noStrike" dirty="0">
                          <a:effectLst/>
                        </a:rPr>
                        <a:t>Break2 11:45 - 11:50</a:t>
                      </a:r>
                      <a:endParaRPr lang="en-US" sz="1200" b="1" i="0" u="none" strike="noStrike" dirty="0">
                        <a:solidFill>
                          <a:srgbClr val="000000"/>
                        </a:solidFill>
                        <a:effectLst/>
                        <a:latin typeface="Times New Roman"/>
                      </a:endParaRPr>
                    </a:p>
                  </a:txBody>
                  <a:tcPr marL="8103" marR="8103" marT="8103" marB="0"/>
                </a:tc>
                <a:tc>
                  <a:txBody>
                    <a:bodyPr/>
                    <a:lstStyle/>
                    <a:p>
                      <a:pPr algn="l" fontAlgn="ctr"/>
                      <a:r>
                        <a:rPr lang="en-US" sz="1100" u="none" strike="noStrike">
                          <a:effectLst/>
                        </a:rPr>
                        <a:t> </a:t>
                      </a:r>
                      <a:endParaRPr lang="en-US" sz="1100" b="0" i="0" u="none" strike="noStrike">
                        <a:solidFill>
                          <a:srgbClr val="000000"/>
                        </a:solidFill>
                        <a:effectLst/>
                        <a:latin typeface="Times New Roman"/>
                      </a:endParaRPr>
                    </a:p>
                  </a:txBody>
                  <a:tcPr marL="8103" marR="8103" marT="8103"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Times New Roman"/>
                      </a:endParaRPr>
                    </a:p>
                  </a:txBody>
                  <a:tcPr marL="8103" marR="8103" marT="8103" marB="0" anchor="ctr"/>
                </a:tc>
                <a:tc>
                  <a:txBody>
                    <a:bodyPr/>
                    <a:lstStyle/>
                    <a:p>
                      <a:pPr algn="l" fontAlgn="ctr"/>
                      <a:r>
                        <a:rPr lang="en-US" sz="1100" u="none" strike="noStrike">
                          <a:effectLst/>
                        </a:rPr>
                        <a:t> </a:t>
                      </a:r>
                      <a:endParaRPr lang="en-US" sz="1100" b="0" i="0" u="none" strike="noStrike">
                        <a:solidFill>
                          <a:srgbClr val="000000"/>
                        </a:solidFill>
                        <a:effectLst/>
                        <a:latin typeface="Times New Roman"/>
                      </a:endParaRPr>
                    </a:p>
                  </a:txBody>
                  <a:tcPr marL="8103" marR="8103" marT="8103"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Times New Roman"/>
                      </a:endParaRPr>
                    </a:p>
                  </a:txBody>
                  <a:tcPr marL="8103" marR="8103" marT="8103" marB="0" anchor="ctr"/>
                </a:tc>
                <a:tc>
                  <a:txBody>
                    <a:bodyPr/>
                    <a:lstStyle/>
                    <a:p>
                      <a:pPr algn="l" fontAlgn="ctr"/>
                      <a:r>
                        <a:rPr lang="en-US" sz="1100" u="none" strike="noStrike" dirty="0">
                          <a:effectLst/>
                        </a:rPr>
                        <a:t> </a:t>
                      </a:r>
                      <a:endParaRPr lang="en-US" sz="1100" b="0" i="0" u="none" strike="noStrike" dirty="0">
                        <a:solidFill>
                          <a:srgbClr val="000000"/>
                        </a:solidFill>
                        <a:effectLst/>
                        <a:latin typeface="Times New Roman"/>
                      </a:endParaRPr>
                    </a:p>
                  </a:txBody>
                  <a:tcPr marL="8103" marR="8103" marT="8103" marB="0" anchor="ctr"/>
                </a:tc>
                <a:tc>
                  <a:txBody>
                    <a:bodyPr/>
                    <a:lstStyle/>
                    <a:p>
                      <a:pPr algn="l" fontAlgn="ctr"/>
                      <a:r>
                        <a:rPr lang="en-US" sz="1100" u="none" strike="noStrike">
                          <a:effectLst/>
                        </a:rPr>
                        <a:t> </a:t>
                      </a:r>
                      <a:endParaRPr lang="en-US" sz="1100" b="0" i="0" u="none" strike="noStrike">
                        <a:solidFill>
                          <a:srgbClr val="000000"/>
                        </a:solidFill>
                        <a:effectLst/>
                        <a:latin typeface="Times New Roman"/>
                      </a:endParaRPr>
                    </a:p>
                  </a:txBody>
                  <a:tcPr marL="8103" marR="8103" marT="8103" marB="0" anchor="ctr"/>
                </a:tc>
              </a:tr>
              <a:tr h="380933">
                <a:tc>
                  <a:txBody>
                    <a:bodyPr/>
                    <a:lstStyle/>
                    <a:p>
                      <a:pPr algn="l" fontAlgn="t"/>
                      <a:r>
                        <a:rPr lang="en-US" sz="1200" b="1" u="none" strike="noStrike" dirty="0">
                          <a:effectLst/>
                        </a:rPr>
                        <a:t>Period 6</a:t>
                      </a:r>
                      <a:br>
                        <a:rPr lang="en-US" sz="1200" b="1" u="none" strike="noStrike" dirty="0">
                          <a:effectLst/>
                        </a:rPr>
                      </a:br>
                      <a:r>
                        <a:rPr lang="en-US" sz="1200" b="1" u="none" strike="noStrike" dirty="0">
                          <a:effectLst/>
                        </a:rPr>
                        <a:t>11:50 - 12:10</a:t>
                      </a:r>
                      <a:endParaRPr lang="en-US" sz="1100" b="1" i="0" u="none" strike="noStrike" dirty="0">
                        <a:solidFill>
                          <a:srgbClr val="000000"/>
                        </a:solidFill>
                        <a:effectLst/>
                        <a:latin typeface="Times New Roman"/>
                      </a:endParaRPr>
                    </a:p>
                  </a:txBody>
                  <a:tcPr marL="8103" marR="8103" marT="8103" marB="0"/>
                </a:tc>
                <a:tc>
                  <a:txBody>
                    <a:bodyPr/>
                    <a:lstStyle/>
                    <a:p>
                      <a:pPr algn="l" fontAlgn="t"/>
                      <a:r>
                        <a:rPr lang="en-US" sz="1200" u="none" strike="noStrike">
                          <a:effectLst/>
                        </a:rPr>
                        <a:t>Skill Based Learning 1</a:t>
                      </a:r>
                      <a:endParaRPr lang="en-US" sz="1200" b="0" i="0" u="none" strike="noStrike">
                        <a:solidFill>
                          <a:srgbClr val="000000"/>
                        </a:solidFill>
                        <a:effectLst/>
                        <a:latin typeface="Times New Roman"/>
                      </a:endParaRPr>
                    </a:p>
                  </a:txBody>
                  <a:tcPr marL="218787" marR="8103" marT="8103" marB="0"/>
                </a:tc>
                <a:tc>
                  <a:txBody>
                    <a:bodyPr/>
                    <a:lstStyle/>
                    <a:p>
                      <a:pPr algn="l" fontAlgn="t"/>
                      <a:r>
                        <a:rPr lang="en-US" sz="1200" u="none" strike="noStrike">
                          <a:effectLst/>
                        </a:rPr>
                        <a:t>Skill Based Learning 1</a:t>
                      </a:r>
                      <a:endParaRPr lang="en-US" sz="1200" b="0" i="0" u="none" strike="noStrike">
                        <a:solidFill>
                          <a:srgbClr val="000000"/>
                        </a:solidFill>
                        <a:effectLst/>
                        <a:latin typeface="Times New Roman"/>
                      </a:endParaRPr>
                    </a:p>
                  </a:txBody>
                  <a:tcPr marL="218787" marR="8103" marT="8103" marB="0"/>
                </a:tc>
                <a:tc>
                  <a:txBody>
                    <a:bodyPr/>
                    <a:lstStyle/>
                    <a:p>
                      <a:pPr algn="l" fontAlgn="t"/>
                      <a:r>
                        <a:rPr lang="en-US" sz="1200" u="none" strike="noStrike">
                          <a:effectLst/>
                        </a:rPr>
                        <a:t>Skill Based Learning 1</a:t>
                      </a:r>
                      <a:endParaRPr lang="en-US" sz="1200" b="0" i="0" u="none" strike="noStrike">
                        <a:solidFill>
                          <a:srgbClr val="000000"/>
                        </a:solidFill>
                        <a:effectLst/>
                        <a:latin typeface="Times New Roman"/>
                      </a:endParaRPr>
                    </a:p>
                  </a:txBody>
                  <a:tcPr marL="218787" marR="8103" marT="8103" marB="0"/>
                </a:tc>
                <a:tc>
                  <a:txBody>
                    <a:bodyPr/>
                    <a:lstStyle/>
                    <a:p>
                      <a:pPr algn="l" fontAlgn="t"/>
                      <a:r>
                        <a:rPr lang="en-US" sz="1200" u="none" strike="noStrike" dirty="0">
                          <a:effectLst/>
                        </a:rPr>
                        <a:t>Skill Based Learning 1</a:t>
                      </a:r>
                      <a:endParaRPr lang="en-US" sz="1200" b="0" i="0" u="none" strike="noStrike" dirty="0">
                        <a:solidFill>
                          <a:srgbClr val="000000"/>
                        </a:solidFill>
                        <a:effectLst/>
                        <a:latin typeface="Times New Roman"/>
                      </a:endParaRPr>
                    </a:p>
                  </a:txBody>
                  <a:tcPr marL="218787" marR="8103" marT="8103" marB="0"/>
                </a:tc>
                <a:tc>
                  <a:txBody>
                    <a:bodyPr/>
                    <a:lstStyle/>
                    <a:p>
                      <a:pPr algn="l" fontAlgn="t"/>
                      <a:r>
                        <a:rPr lang="en-US" sz="1200" u="none" strike="noStrike" dirty="0">
                          <a:effectLst/>
                        </a:rPr>
                        <a:t>Skill Based Learning 1</a:t>
                      </a:r>
                      <a:endParaRPr lang="en-US" sz="1200" b="0" i="0" u="none" strike="noStrike" dirty="0">
                        <a:solidFill>
                          <a:srgbClr val="000000"/>
                        </a:solidFill>
                        <a:effectLst/>
                        <a:latin typeface="Times New Roman"/>
                      </a:endParaRPr>
                    </a:p>
                  </a:txBody>
                  <a:tcPr marL="218787" marR="8103" marT="8103" marB="0"/>
                </a:tc>
                <a:tc>
                  <a:txBody>
                    <a:bodyPr/>
                    <a:lstStyle/>
                    <a:p>
                      <a:pPr algn="l" fontAlgn="t"/>
                      <a:r>
                        <a:rPr lang="en-US" sz="1200" u="none" strike="noStrike" dirty="0">
                          <a:effectLst/>
                        </a:rPr>
                        <a:t>Skill Based Learning 1</a:t>
                      </a:r>
                      <a:endParaRPr lang="en-US" sz="1200" b="0" i="0" u="none" strike="noStrike" dirty="0">
                        <a:solidFill>
                          <a:srgbClr val="000000"/>
                        </a:solidFill>
                        <a:effectLst/>
                        <a:latin typeface="Times New Roman"/>
                      </a:endParaRPr>
                    </a:p>
                  </a:txBody>
                  <a:tcPr marL="218787" marR="8103" marT="8103" marB="0"/>
                </a:tc>
              </a:tr>
              <a:tr h="380933">
                <a:tc>
                  <a:txBody>
                    <a:bodyPr/>
                    <a:lstStyle/>
                    <a:p>
                      <a:pPr algn="l" fontAlgn="t"/>
                      <a:r>
                        <a:rPr lang="en-US" sz="1200" b="1" u="none" strike="noStrike" dirty="0">
                          <a:effectLst/>
                        </a:rPr>
                        <a:t>Period 7</a:t>
                      </a:r>
                      <a:br>
                        <a:rPr lang="en-US" sz="1200" b="1" u="none" strike="noStrike" dirty="0">
                          <a:effectLst/>
                        </a:rPr>
                      </a:br>
                      <a:r>
                        <a:rPr lang="en-US" sz="1200" b="1" u="none" strike="noStrike" dirty="0">
                          <a:effectLst/>
                        </a:rPr>
                        <a:t>12:10 - 12:30</a:t>
                      </a:r>
                      <a:endParaRPr lang="en-US" sz="1100" b="1" i="0" u="none" strike="noStrike" dirty="0">
                        <a:solidFill>
                          <a:srgbClr val="000000"/>
                        </a:solidFill>
                        <a:effectLst/>
                        <a:latin typeface="Times New Roman"/>
                      </a:endParaRPr>
                    </a:p>
                  </a:txBody>
                  <a:tcPr marL="8103" marR="8103" marT="8103" marB="0"/>
                </a:tc>
                <a:tc>
                  <a:txBody>
                    <a:bodyPr/>
                    <a:lstStyle/>
                    <a:p>
                      <a:pPr algn="l" fontAlgn="t"/>
                      <a:r>
                        <a:rPr lang="en-US" sz="1200" u="none" strike="noStrike" dirty="0">
                          <a:effectLst/>
                        </a:rPr>
                        <a:t>Skill Based Learning 2</a:t>
                      </a:r>
                      <a:endParaRPr lang="en-US" sz="1200" b="0" i="0" u="none" strike="noStrike" dirty="0">
                        <a:solidFill>
                          <a:srgbClr val="000000"/>
                        </a:solidFill>
                        <a:effectLst/>
                        <a:latin typeface="Times New Roman"/>
                      </a:endParaRPr>
                    </a:p>
                  </a:txBody>
                  <a:tcPr marL="218787" marR="8103" marT="8103" marB="0"/>
                </a:tc>
                <a:tc>
                  <a:txBody>
                    <a:bodyPr/>
                    <a:lstStyle/>
                    <a:p>
                      <a:pPr algn="l" fontAlgn="t"/>
                      <a:r>
                        <a:rPr lang="en-US" sz="1200" u="none" strike="noStrike" dirty="0">
                          <a:effectLst/>
                        </a:rPr>
                        <a:t>Skill Based Learning 2</a:t>
                      </a:r>
                      <a:endParaRPr lang="en-US" sz="1200" b="0" i="0" u="none" strike="noStrike" dirty="0">
                        <a:solidFill>
                          <a:srgbClr val="000000"/>
                        </a:solidFill>
                        <a:effectLst/>
                        <a:latin typeface="Times New Roman"/>
                      </a:endParaRPr>
                    </a:p>
                  </a:txBody>
                  <a:tcPr marL="218787" marR="8103" marT="8103" marB="0"/>
                </a:tc>
                <a:tc>
                  <a:txBody>
                    <a:bodyPr/>
                    <a:lstStyle/>
                    <a:p>
                      <a:pPr algn="l" fontAlgn="t"/>
                      <a:r>
                        <a:rPr lang="en-US" sz="1200" u="none" strike="noStrike">
                          <a:effectLst/>
                        </a:rPr>
                        <a:t>Skill Based Learning 2</a:t>
                      </a:r>
                      <a:endParaRPr lang="en-US" sz="1200" b="0" i="0" u="none" strike="noStrike">
                        <a:solidFill>
                          <a:srgbClr val="000000"/>
                        </a:solidFill>
                        <a:effectLst/>
                        <a:latin typeface="Times New Roman"/>
                      </a:endParaRPr>
                    </a:p>
                  </a:txBody>
                  <a:tcPr marL="218787" marR="8103" marT="8103" marB="0"/>
                </a:tc>
                <a:tc>
                  <a:txBody>
                    <a:bodyPr/>
                    <a:lstStyle/>
                    <a:p>
                      <a:pPr algn="l" fontAlgn="t"/>
                      <a:r>
                        <a:rPr lang="en-US" sz="1200" u="none" strike="noStrike" dirty="0">
                          <a:effectLst/>
                        </a:rPr>
                        <a:t>Skill Based Learning 2</a:t>
                      </a:r>
                      <a:endParaRPr lang="en-US" sz="1200" b="0" i="0" u="none" strike="noStrike" dirty="0">
                        <a:solidFill>
                          <a:srgbClr val="000000"/>
                        </a:solidFill>
                        <a:effectLst/>
                        <a:latin typeface="Times New Roman"/>
                      </a:endParaRPr>
                    </a:p>
                  </a:txBody>
                  <a:tcPr marL="218787" marR="8103" marT="8103" marB="0"/>
                </a:tc>
                <a:tc>
                  <a:txBody>
                    <a:bodyPr/>
                    <a:lstStyle/>
                    <a:p>
                      <a:pPr algn="l" fontAlgn="t"/>
                      <a:r>
                        <a:rPr lang="en-US" sz="1200" u="none" strike="noStrike" dirty="0">
                          <a:effectLst/>
                        </a:rPr>
                        <a:t>Skill Based Learning 2</a:t>
                      </a:r>
                      <a:endParaRPr lang="en-US" sz="1200" b="0" i="0" u="none" strike="noStrike" dirty="0">
                        <a:solidFill>
                          <a:srgbClr val="000000"/>
                        </a:solidFill>
                        <a:effectLst/>
                        <a:latin typeface="Times New Roman"/>
                      </a:endParaRPr>
                    </a:p>
                  </a:txBody>
                  <a:tcPr marL="218787" marR="8103" marT="8103" marB="0"/>
                </a:tc>
                <a:tc>
                  <a:txBody>
                    <a:bodyPr/>
                    <a:lstStyle/>
                    <a:p>
                      <a:pPr algn="l" fontAlgn="t"/>
                      <a:r>
                        <a:rPr lang="en-US" sz="1200" u="none" strike="noStrike" dirty="0">
                          <a:effectLst/>
                        </a:rPr>
                        <a:t>Skill Based Learning 2</a:t>
                      </a:r>
                      <a:endParaRPr lang="en-US" sz="1200" b="0" i="0" u="none" strike="noStrike" dirty="0">
                        <a:solidFill>
                          <a:srgbClr val="000000"/>
                        </a:solidFill>
                        <a:effectLst/>
                        <a:latin typeface="Times New Roman"/>
                      </a:endParaRPr>
                    </a:p>
                  </a:txBody>
                  <a:tcPr marL="218787" marR="8103" marT="8103" marB="0"/>
                </a:tc>
              </a:tr>
              <a:tr h="380933">
                <a:tc>
                  <a:txBody>
                    <a:bodyPr/>
                    <a:lstStyle/>
                    <a:p>
                      <a:pPr algn="l" fontAlgn="t"/>
                      <a:r>
                        <a:rPr lang="en-US" sz="1200" b="1" u="none" strike="noStrike" dirty="0">
                          <a:effectLst/>
                        </a:rPr>
                        <a:t>Period 8</a:t>
                      </a:r>
                      <a:br>
                        <a:rPr lang="en-US" sz="1200" b="1" u="none" strike="noStrike" dirty="0">
                          <a:effectLst/>
                        </a:rPr>
                      </a:br>
                      <a:r>
                        <a:rPr lang="en-US" sz="1200" b="1" u="none" strike="noStrike" dirty="0">
                          <a:effectLst/>
                        </a:rPr>
                        <a:t>12:30 - 12:55</a:t>
                      </a:r>
                      <a:endParaRPr lang="en-US" sz="1100" b="1"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a:effectLst/>
                        </a:rPr>
                        <a:t>Exploration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a:effectLst/>
                        </a:rPr>
                        <a:t>Exploration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dirty="0">
                          <a:effectLst/>
                        </a:rPr>
                        <a:t>Exploration Time</a:t>
                      </a:r>
                      <a:endParaRPr lang="en-US" sz="1200" b="0"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a:effectLst/>
                        </a:rPr>
                        <a:t>Exploration Time</a:t>
                      </a:r>
                      <a:endParaRPr lang="en-US" sz="1200" b="0" i="0" u="none" strike="noStrike">
                        <a:solidFill>
                          <a:srgbClr val="000000"/>
                        </a:solidFill>
                        <a:effectLst/>
                        <a:latin typeface="Times New Roman"/>
                      </a:endParaRPr>
                    </a:p>
                  </a:txBody>
                  <a:tcPr marL="8103" marR="8103" marT="8103" marB="0"/>
                </a:tc>
                <a:tc>
                  <a:txBody>
                    <a:bodyPr/>
                    <a:lstStyle/>
                    <a:p>
                      <a:pPr algn="ctr" fontAlgn="t"/>
                      <a:r>
                        <a:rPr lang="en-US" sz="1200" u="none" strike="noStrike" dirty="0">
                          <a:effectLst/>
                        </a:rPr>
                        <a:t>Exploration Time</a:t>
                      </a:r>
                      <a:endParaRPr lang="en-US" sz="1200" b="0" i="0" u="none" strike="noStrike" dirty="0">
                        <a:solidFill>
                          <a:srgbClr val="000000"/>
                        </a:solidFill>
                        <a:effectLst/>
                        <a:latin typeface="Times New Roman"/>
                      </a:endParaRPr>
                    </a:p>
                  </a:txBody>
                  <a:tcPr marL="8103" marR="8103" marT="8103" marB="0"/>
                </a:tc>
                <a:tc>
                  <a:txBody>
                    <a:bodyPr/>
                    <a:lstStyle/>
                    <a:p>
                      <a:pPr algn="ctr" fontAlgn="t"/>
                      <a:r>
                        <a:rPr lang="en-US" sz="1200" u="none" strike="noStrike" dirty="0">
                          <a:effectLst/>
                        </a:rPr>
                        <a:t>Exploration Time</a:t>
                      </a:r>
                      <a:endParaRPr lang="en-US" sz="1200" b="0" i="0" u="none" strike="noStrike" dirty="0">
                        <a:solidFill>
                          <a:srgbClr val="000000"/>
                        </a:solidFill>
                        <a:effectLst/>
                        <a:latin typeface="Times New Roman"/>
                      </a:endParaRPr>
                    </a:p>
                  </a:txBody>
                  <a:tcPr marL="8103" marR="8103" marT="8103" marB="0"/>
                </a:tc>
              </a:tr>
            </a:tbl>
          </a:graphicData>
        </a:graphic>
      </p:graphicFrame>
      <p:pic>
        <p:nvPicPr>
          <p:cNvPr id="4" name="Picture 3"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01937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0108"/>
            <a:ext cx="9144000" cy="57150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800" b="1" dirty="0">
                <a:solidFill>
                  <a:schemeClr val="tx1"/>
                </a:solidFill>
              </a:rPr>
              <a:t>Daily Time-Table of </a:t>
            </a:r>
            <a:r>
              <a:rPr lang="en-IN" sz="2800" b="1" dirty="0" smtClean="0">
                <a:solidFill>
                  <a:schemeClr val="tx1"/>
                </a:solidFill>
              </a:rPr>
              <a:t>Senior KG</a:t>
            </a:r>
            <a:endParaRPr lang="en-IN" sz="2800" b="1" dirty="0">
              <a:solidFill>
                <a:schemeClr val="tx1"/>
              </a:solidFill>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graphicFrame>
        <p:nvGraphicFramePr>
          <p:cNvPr id="4" name="Table 3"/>
          <p:cNvGraphicFramePr>
            <a:graphicFrameLocks noGrp="1"/>
          </p:cNvGraphicFramePr>
          <p:nvPr>
            <p:extLst>
              <p:ext uri="{D42A27DB-BD31-4B8C-83A1-F6EECF244321}">
                <p14:modId xmlns:p14="http://schemas.microsoft.com/office/powerpoint/2010/main" val="1979520443"/>
              </p:ext>
            </p:extLst>
          </p:nvPr>
        </p:nvGraphicFramePr>
        <p:xfrm>
          <a:off x="323528" y="1988840"/>
          <a:ext cx="9001000" cy="4315525"/>
        </p:xfrm>
        <a:graphic>
          <a:graphicData uri="http://schemas.openxmlformats.org/drawingml/2006/table">
            <a:tbl>
              <a:tblPr>
                <a:tableStyleId>{ED083AE6-46FA-4A59-8FB0-9F97EB10719F}</a:tableStyleId>
              </a:tblPr>
              <a:tblGrid>
                <a:gridCol w="864096"/>
                <a:gridCol w="1368152"/>
                <a:gridCol w="1368152"/>
                <a:gridCol w="1368152"/>
                <a:gridCol w="1440160"/>
                <a:gridCol w="1296144"/>
                <a:gridCol w="1296144"/>
              </a:tblGrid>
              <a:tr h="471775">
                <a:tc>
                  <a:txBody>
                    <a:bodyPr/>
                    <a:lstStyle/>
                    <a:p>
                      <a:pPr algn="l" fontAlgn="t"/>
                      <a:r>
                        <a:rPr lang="en-US" sz="1000" b="1" u="none" strike="noStrike" dirty="0">
                          <a:effectLst/>
                        </a:rPr>
                        <a:t>Periods</a:t>
                      </a:r>
                      <a:endParaRPr lang="en-US" sz="1000" b="1" i="0" u="none" strike="noStrike" dirty="0">
                        <a:solidFill>
                          <a:srgbClr val="000000"/>
                        </a:solidFill>
                        <a:effectLst/>
                        <a:latin typeface="Times New Roman"/>
                      </a:endParaRPr>
                    </a:p>
                  </a:txBody>
                  <a:tcPr marL="218787" marR="8103" marT="8103" marB="0"/>
                </a:tc>
                <a:tc>
                  <a:txBody>
                    <a:bodyPr/>
                    <a:lstStyle/>
                    <a:p>
                      <a:pPr algn="ctr" fontAlgn="t"/>
                      <a:r>
                        <a:rPr lang="en-US" sz="1000" b="1" u="none" strike="noStrike" dirty="0">
                          <a:effectLst/>
                        </a:rPr>
                        <a:t>Monday</a:t>
                      </a:r>
                      <a:endParaRPr lang="en-US" sz="1000" b="1" i="0" u="none" strike="noStrike" dirty="0">
                        <a:solidFill>
                          <a:srgbClr val="000000"/>
                        </a:solidFill>
                        <a:effectLst/>
                        <a:latin typeface="Times New Roman"/>
                      </a:endParaRPr>
                    </a:p>
                  </a:txBody>
                  <a:tcPr marL="8103" marR="8103" marT="8103" marB="0"/>
                </a:tc>
                <a:tc>
                  <a:txBody>
                    <a:bodyPr/>
                    <a:lstStyle/>
                    <a:p>
                      <a:pPr algn="ctr" fontAlgn="t"/>
                      <a:r>
                        <a:rPr lang="en-US" sz="1000" b="1" u="none" strike="noStrike" dirty="0">
                          <a:effectLst/>
                        </a:rPr>
                        <a:t>Tuesday</a:t>
                      </a:r>
                      <a:endParaRPr lang="en-US" sz="1000" b="1" i="0" u="none" strike="noStrike" dirty="0">
                        <a:solidFill>
                          <a:srgbClr val="000000"/>
                        </a:solidFill>
                        <a:effectLst/>
                        <a:latin typeface="Times New Roman"/>
                      </a:endParaRPr>
                    </a:p>
                  </a:txBody>
                  <a:tcPr marL="8103" marR="8103" marT="8103" marB="0"/>
                </a:tc>
                <a:tc>
                  <a:txBody>
                    <a:bodyPr/>
                    <a:lstStyle/>
                    <a:p>
                      <a:pPr algn="ctr" fontAlgn="t"/>
                      <a:r>
                        <a:rPr lang="en-US" sz="1000" b="1" u="none" strike="noStrike" dirty="0">
                          <a:effectLst/>
                        </a:rPr>
                        <a:t>Wednesday</a:t>
                      </a:r>
                      <a:endParaRPr lang="en-US" sz="1000" b="1" i="0" u="none" strike="noStrike" dirty="0">
                        <a:solidFill>
                          <a:srgbClr val="000000"/>
                        </a:solidFill>
                        <a:effectLst/>
                        <a:latin typeface="Times New Roman"/>
                      </a:endParaRPr>
                    </a:p>
                  </a:txBody>
                  <a:tcPr marL="8103" marR="8103" marT="8103" marB="0"/>
                </a:tc>
                <a:tc>
                  <a:txBody>
                    <a:bodyPr/>
                    <a:lstStyle/>
                    <a:p>
                      <a:pPr algn="ctr" fontAlgn="t"/>
                      <a:r>
                        <a:rPr lang="en-US" sz="1000" b="1" u="none" strike="noStrike" dirty="0">
                          <a:effectLst/>
                        </a:rPr>
                        <a:t>Thursday</a:t>
                      </a:r>
                      <a:endParaRPr lang="en-US" sz="1000" b="1" i="0" u="none" strike="noStrike" dirty="0">
                        <a:solidFill>
                          <a:srgbClr val="000000"/>
                        </a:solidFill>
                        <a:effectLst/>
                        <a:latin typeface="Times New Roman"/>
                      </a:endParaRPr>
                    </a:p>
                  </a:txBody>
                  <a:tcPr marL="8103" marR="8103" marT="8103" marB="0"/>
                </a:tc>
                <a:tc>
                  <a:txBody>
                    <a:bodyPr/>
                    <a:lstStyle/>
                    <a:p>
                      <a:pPr algn="ctr" fontAlgn="t"/>
                      <a:r>
                        <a:rPr lang="en-US" sz="1000" b="1" u="none" strike="noStrike" dirty="0">
                          <a:effectLst/>
                        </a:rPr>
                        <a:t>Friday</a:t>
                      </a:r>
                      <a:endParaRPr lang="en-US" sz="1000" b="1" i="0" u="none" strike="noStrike" dirty="0">
                        <a:solidFill>
                          <a:srgbClr val="000000"/>
                        </a:solidFill>
                        <a:effectLst/>
                        <a:latin typeface="Times New Roman"/>
                      </a:endParaRPr>
                    </a:p>
                  </a:txBody>
                  <a:tcPr marL="8103" marR="8103" marT="8103" marB="0"/>
                </a:tc>
                <a:tc>
                  <a:txBody>
                    <a:bodyPr/>
                    <a:lstStyle/>
                    <a:p>
                      <a:pPr algn="ctr" fontAlgn="t"/>
                      <a:r>
                        <a:rPr lang="en-US" sz="1000" b="1" u="none" strike="noStrike" dirty="0">
                          <a:effectLst/>
                        </a:rPr>
                        <a:t>Saturday</a:t>
                      </a:r>
                      <a:endParaRPr lang="en-US" sz="1000" b="1" i="0" u="none" strike="noStrike" dirty="0">
                        <a:solidFill>
                          <a:srgbClr val="000000"/>
                        </a:solidFill>
                        <a:effectLst/>
                        <a:latin typeface="Times New Roman"/>
                      </a:endParaRPr>
                    </a:p>
                  </a:txBody>
                  <a:tcPr marL="8103" marR="8103" marT="8103" marB="0"/>
                </a:tc>
              </a:tr>
              <a:tr h="409863">
                <a:tc>
                  <a:txBody>
                    <a:bodyPr/>
                    <a:lstStyle/>
                    <a:p>
                      <a:pPr algn="l" fontAlgn="t"/>
                      <a:r>
                        <a:rPr lang="en-US" sz="900" b="1" u="none" strike="noStrike" dirty="0">
                          <a:effectLst/>
                        </a:rPr>
                        <a:t>Period 1</a:t>
                      </a:r>
                      <a:br>
                        <a:rPr lang="en-US" sz="900" b="1" u="none" strike="noStrike" dirty="0">
                          <a:effectLst/>
                        </a:rPr>
                      </a:br>
                      <a:r>
                        <a:rPr lang="en-US" sz="900" b="1" u="none" strike="noStrike" dirty="0">
                          <a:effectLst/>
                        </a:rPr>
                        <a:t>9:25 - 9:50</a:t>
                      </a:r>
                      <a:endParaRPr lang="en-US" sz="800" b="1"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Concept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dirty="0">
                          <a:effectLst/>
                        </a:rPr>
                        <a:t>Concept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dirty="0">
                          <a:effectLst/>
                        </a:rPr>
                        <a:t>Concept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Concept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Concept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Concept Time</a:t>
                      </a:r>
                      <a:endParaRPr lang="en-US" sz="900" b="0" i="0" u="none" strike="noStrike">
                        <a:solidFill>
                          <a:srgbClr val="000000"/>
                        </a:solidFill>
                        <a:effectLst/>
                        <a:latin typeface="Times New Roman"/>
                      </a:endParaRPr>
                    </a:p>
                  </a:txBody>
                  <a:tcPr marL="8103" marR="8103" marT="8103" marB="0"/>
                </a:tc>
              </a:tr>
              <a:tr h="409863">
                <a:tc>
                  <a:txBody>
                    <a:bodyPr/>
                    <a:lstStyle/>
                    <a:p>
                      <a:pPr algn="l" fontAlgn="t"/>
                      <a:r>
                        <a:rPr lang="en-US" sz="900" b="1" u="none" strike="noStrike" dirty="0">
                          <a:effectLst/>
                        </a:rPr>
                        <a:t>Period 2</a:t>
                      </a:r>
                      <a:br>
                        <a:rPr lang="en-US" sz="900" b="1" u="none" strike="noStrike" dirty="0">
                          <a:effectLst/>
                        </a:rPr>
                      </a:br>
                      <a:r>
                        <a:rPr lang="en-US" sz="900" b="1" u="none" strike="noStrike" dirty="0">
                          <a:effectLst/>
                        </a:rPr>
                        <a:t>9:50 - 10:15</a:t>
                      </a:r>
                      <a:endParaRPr lang="en-US" sz="800" b="1"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Math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dirty="0">
                          <a:effectLst/>
                        </a:rPr>
                        <a:t>Math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dirty="0">
                          <a:effectLst/>
                        </a:rPr>
                        <a:t>Math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Math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Math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Math Time</a:t>
                      </a:r>
                      <a:endParaRPr lang="en-US" sz="900" b="0" i="0" u="none" strike="noStrike">
                        <a:solidFill>
                          <a:srgbClr val="000000"/>
                        </a:solidFill>
                        <a:effectLst/>
                        <a:latin typeface="Times New Roman"/>
                      </a:endParaRPr>
                    </a:p>
                  </a:txBody>
                  <a:tcPr marL="8103" marR="8103" marT="8103" marB="0"/>
                </a:tc>
              </a:tr>
              <a:tr h="409863">
                <a:tc>
                  <a:txBody>
                    <a:bodyPr/>
                    <a:lstStyle/>
                    <a:p>
                      <a:pPr algn="l" fontAlgn="t"/>
                      <a:r>
                        <a:rPr lang="en-US" sz="900" b="1" u="none" strike="noStrike" dirty="0">
                          <a:effectLst/>
                        </a:rPr>
                        <a:t>Period 3</a:t>
                      </a:r>
                      <a:br>
                        <a:rPr lang="en-US" sz="900" b="1" u="none" strike="noStrike" dirty="0">
                          <a:effectLst/>
                        </a:rPr>
                      </a:br>
                      <a:r>
                        <a:rPr lang="en-US" sz="900" b="1" u="none" strike="noStrike" dirty="0">
                          <a:effectLst/>
                        </a:rPr>
                        <a:t>10:15 - 10:35</a:t>
                      </a:r>
                      <a:endParaRPr lang="en-US" sz="800" b="1" i="0" u="none" strike="noStrike" dirty="0">
                        <a:solidFill>
                          <a:srgbClr val="000000"/>
                        </a:solidFill>
                        <a:effectLst/>
                        <a:latin typeface="Times New Roman"/>
                      </a:endParaRPr>
                    </a:p>
                  </a:txBody>
                  <a:tcPr marL="8103" marR="8103" marT="8103" marB="0"/>
                </a:tc>
                <a:tc>
                  <a:txBody>
                    <a:bodyPr/>
                    <a:lstStyle/>
                    <a:p>
                      <a:pPr algn="l" fontAlgn="t"/>
                      <a:r>
                        <a:rPr lang="en-US" sz="900" u="none" strike="noStrike" dirty="0">
                          <a:effectLst/>
                        </a:rPr>
                        <a:t>Skill Based Learning 1</a:t>
                      </a:r>
                      <a:endParaRPr lang="en-US" sz="900" b="0" i="0" u="none" strike="noStrike" dirty="0">
                        <a:solidFill>
                          <a:srgbClr val="000000"/>
                        </a:solidFill>
                        <a:effectLst/>
                        <a:latin typeface="Times New Roman"/>
                      </a:endParaRPr>
                    </a:p>
                  </a:txBody>
                  <a:tcPr marL="218787" marR="8103" marT="8103" marB="0"/>
                </a:tc>
                <a:tc>
                  <a:txBody>
                    <a:bodyPr/>
                    <a:lstStyle/>
                    <a:p>
                      <a:pPr algn="l" fontAlgn="t"/>
                      <a:r>
                        <a:rPr lang="en-US" sz="900" u="none" strike="noStrike">
                          <a:effectLst/>
                        </a:rPr>
                        <a:t>Skill Based Learning 1</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a:effectLst/>
                        </a:rPr>
                        <a:t>Skill Based Learning 1</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a:effectLst/>
                        </a:rPr>
                        <a:t>Skill Based Learning 1</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dirty="0">
                          <a:effectLst/>
                        </a:rPr>
                        <a:t>Skill Based Learning 1</a:t>
                      </a:r>
                      <a:endParaRPr lang="en-US" sz="900" b="0" i="0" u="none" strike="noStrike" dirty="0">
                        <a:solidFill>
                          <a:srgbClr val="000000"/>
                        </a:solidFill>
                        <a:effectLst/>
                        <a:latin typeface="Times New Roman"/>
                      </a:endParaRPr>
                    </a:p>
                  </a:txBody>
                  <a:tcPr marL="218787" marR="8103" marT="8103" marB="0"/>
                </a:tc>
                <a:tc>
                  <a:txBody>
                    <a:bodyPr/>
                    <a:lstStyle/>
                    <a:p>
                      <a:pPr algn="l" fontAlgn="t"/>
                      <a:r>
                        <a:rPr lang="en-US" sz="900" u="none" strike="noStrike" dirty="0">
                          <a:effectLst/>
                        </a:rPr>
                        <a:t>Skill Based Learning 1</a:t>
                      </a:r>
                      <a:endParaRPr lang="en-US" sz="900" b="0" i="0" u="none" strike="noStrike" dirty="0">
                        <a:solidFill>
                          <a:srgbClr val="000000"/>
                        </a:solidFill>
                        <a:effectLst/>
                        <a:latin typeface="Times New Roman"/>
                      </a:endParaRPr>
                    </a:p>
                  </a:txBody>
                  <a:tcPr marL="218787" marR="8103" marT="8103" marB="0"/>
                </a:tc>
              </a:tr>
              <a:tr h="245127">
                <a:tc>
                  <a:txBody>
                    <a:bodyPr/>
                    <a:lstStyle/>
                    <a:p>
                      <a:pPr algn="l" fontAlgn="t"/>
                      <a:r>
                        <a:rPr lang="en-US" sz="900" b="1" u="none" strike="noStrike" dirty="0">
                          <a:effectLst/>
                        </a:rPr>
                        <a:t>Break1 10:35 - 11:00</a:t>
                      </a:r>
                      <a:endParaRPr lang="en-US" sz="900" b="1" i="0" u="none" strike="noStrike" dirty="0">
                        <a:solidFill>
                          <a:srgbClr val="000000"/>
                        </a:solidFill>
                        <a:effectLst/>
                        <a:latin typeface="Times New Roman"/>
                      </a:endParaRPr>
                    </a:p>
                  </a:txBody>
                  <a:tcPr marL="8103" marR="8103" marT="8103" marB="0"/>
                </a:tc>
                <a:tc>
                  <a:txBody>
                    <a:bodyPr/>
                    <a:lstStyle/>
                    <a:p>
                      <a:pPr algn="l" fontAlgn="ctr"/>
                      <a:r>
                        <a:rPr lang="en-US" sz="800" u="none" strike="noStrike" dirty="0">
                          <a:effectLst/>
                        </a:rPr>
                        <a:t> </a:t>
                      </a:r>
                      <a:endParaRPr lang="en-US" sz="800" b="0" i="0" u="none" strike="noStrike" dirty="0">
                        <a:solidFill>
                          <a:srgbClr val="000000"/>
                        </a:solidFill>
                        <a:effectLst/>
                        <a:latin typeface="Times New Roman"/>
                      </a:endParaRPr>
                    </a:p>
                  </a:txBody>
                  <a:tcPr marL="8103" marR="8103" marT="8103"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a:endParaRPr>
                    </a:p>
                  </a:txBody>
                  <a:tcPr marL="8103" marR="8103" marT="8103"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Times New Roman"/>
                      </a:endParaRPr>
                    </a:p>
                  </a:txBody>
                  <a:tcPr marL="8103" marR="8103" marT="8103"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Times New Roman"/>
                      </a:endParaRPr>
                    </a:p>
                  </a:txBody>
                  <a:tcPr marL="8103" marR="8103" marT="8103"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a:endParaRPr>
                    </a:p>
                  </a:txBody>
                  <a:tcPr marL="8103" marR="8103" marT="8103"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a:endParaRPr>
                    </a:p>
                  </a:txBody>
                  <a:tcPr marL="8103" marR="8103" marT="8103" marB="0" anchor="ctr"/>
                </a:tc>
              </a:tr>
              <a:tr h="409863">
                <a:tc>
                  <a:txBody>
                    <a:bodyPr/>
                    <a:lstStyle/>
                    <a:p>
                      <a:pPr algn="l" fontAlgn="t"/>
                      <a:r>
                        <a:rPr lang="en-US" sz="900" b="1" u="none" strike="noStrike" dirty="0">
                          <a:effectLst/>
                        </a:rPr>
                        <a:t>Period 4</a:t>
                      </a:r>
                      <a:br>
                        <a:rPr lang="en-US" sz="900" b="1" u="none" strike="noStrike" dirty="0">
                          <a:effectLst/>
                        </a:rPr>
                      </a:br>
                      <a:r>
                        <a:rPr lang="en-US" sz="900" b="1" u="none" strike="noStrike" dirty="0">
                          <a:effectLst/>
                        </a:rPr>
                        <a:t>11:00 - 11:20</a:t>
                      </a:r>
                      <a:endParaRPr lang="en-US" sz="800" b="1"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dirty="0">
                          <a:effectLst/>
                        </a:rPr>
                        <a:t>Language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dirty="0">
                          <a:effectLst/>
                        </a:rPr>
                        <a:t>Language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Language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Language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Language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Language Time</a:t>
                      </a:r>
                      <a:endParaRPr lang="en-US" sz="900" b="0" i="0" u="none" strike="noStrike">
                        <a:solidFill>
                          <a:srgbClr val="000000"/>
                        </a:solidFill>
                        <a:effectLst/>
                        <a:latin typeface="Times New Roman"/>
                      </a:endParaRPr>
                    </a:p>
                  </a:txBody>
                  <a:tcPr marL="8103" marR="8103" marT="8103" marB="0"/>
                </a:tc>
              </a:tr>
              <a:tr h="409863">
                <a:tc>
                  <a:txBody>
                    <a:bodyPr/>
                    <a:lstStyle/>
                    <a:p>
                      <a:pPr algn="l" fontAlgn="t"/>
                      <a:r>
                        <a:rPr lang="en-US" sz="900" b="1" u="none" strike="noStrike" dirty="0">
                          <a:effectLst/>
                        </a:rPr>
                        <a:t>Period 5</a:t>
                      </a:r>
                      <a:br>
                        <a:rPr lang="en-US" sz="900" b="1" u="none" strike="noStrike" dirty="0">
                          <a:effectLst/>
                        </a:rPr>
                      </a:br>
                      <a:r>
                        <a:rPr lang="en-US" sz="900" b="1" u="none" strike="noStrike" dirty="0">
                          <a:effectLst/>
                        </a:rPr>
                        <a:t>11:20 - 11:45</a:t>
                      </a:r>
                      <a:endParaRPr lang="en-US" sz="800" b="1" i="0" u="none" strike="noStrike" dirty="0">
                        <a:solidFill>
                          <a:srgbClr val="000000"/>
                        </a:solidFill>
                        <a:effectLst/>
                        <a:latin typeface="Times New Roman"/>
                      </a:endParaRPr>
                    </a:p>
                  </a:txBody>
                  <a:tcPr marL="8103" marR="8103" marT="8103" marB="0"/>
                </a:tc>
                <a:tc>
                  <a:txBody>
                    <a:bodyPr/>
                    <a:lstStyle/>
                    <a:p>
                      <a:pPr algn="l" fontAlgn="t"/>
                      <a:r>
                        <a:rPr lang="en-US" sz="900" u="none" strike="noStrike">
                          <a:effectLst/>
                        </a:rPr>
                        <a:t>Skill Based Learning 2</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a:effectLst/>
                        </a:rPr>
                        <a:t>Skill Based Learning 2</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dirty="0">
                          <a:effectLst/>
                        </a:rPr>
                        <a:t>Skill Based Learning 2</a:t>
                      </a:r>
                      <a:endParaRPr lang="en-US" sz="900" b="0" i="0" u="none" strike="noStrike" dirty="0">
                        <a:solidFill>
                          <a:srgbClr val="000000"/>
                        </a:solidFill>
                        <a:effectLst/>
                        <a:latin typeface="Times New Roman"/>
                      </a:endParaRPr>
                    </a:p>
                  </a:txBody>
                  <a:tcPr marL="218787" marR="8103" marT="8103" marB="0"/>
                </a:tc>
                <a:tc>
                  <a:txBody>
                    <a:bodyPr/>
                    <a:lstStyle/>
                    <a:p>
                      <a:pPr algn="l" fontAlgn="t"/>
                      <a:r>
                        <a:rPr lang="en-US" sz="900" u="none" strike="noStrike">
                          <a:effectLst/>
                        </a:rPr>
                        <a:t>Skill Based Learning 2</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a:effectLst/>
                        </a:rPr>
                        <a:t>Skill Based Learning 2</a:t>
                      </a:r>
                      <a:endParaRPr lang="en-US" sz="900" b="0" i="0" u="none" strike="noStrike">
                        <a:solidFill>
                          <a:srgbClr val="000000"/>
                        </a:solidFill>
                        <a:effectLst/>
                        <a:latin typeface="Times New Roman"/>
                      </a:endParaRPr>
                    </a:p>
                  </a:txBody>
                  <a:tcPr marL="218787" marR="8103" marT="8103" marB="0"/>
                </a:tc>
                <a:tc>
                  <a:txBody>
                    <a:bodyPr/>
                    <a:lstStyle/>
                    <a:p>
                      <a:pPr algn="l" fontAlgn="t"/>
                      <a:r>
                        <a:rPr lang="en-US" sz="900" u="none" strike="noStrike">
                          <a:effectLst/>
                        </a:rPr>
                        <a:t>Skill Based Learning 2</a:t>
                      </a:r>
                      <a:endParaRPr lang="en-US" sz="900" b="0" i="0" u="none" strike="noStrike">
                        <a:solidFill>
                          <a:srgbClr val="000000"/>
                        </a:solidFill>
                        <a:effectLst/>
                        <a:latin typeface="Times New Roman"/>
                      </a:endParaRPr>
                    </a:p>
                  </a:txBody>
                  <a:tcPr marL="218787" marR="8103" marT="8103" marB="0"/>
                </a:tc>
              </a:tr>
              <a:tr h="220823">
                <a:tc>
                  <a:txBody>
                    <a:bodyPr/>
                    <a:lstStyle/>
                    <a:p>
                      <a:pPr algn="l" fontAlgn="t"/>
                      <a:r>
                        <a:rPr lang="en-US" sz="900" b="1" u="none" strike="noStrike" dirty="0">
                          <a:effectLst/>
                        </a:rPr>
                        <a:t>Break2 11:45 - 11:50</a:t>
                      </a:r>
                      <a:endParaRPr lang="en-US" sz="900" b="1" i="0" u="none" strike="noStrike" dirty="0">
                        <a:solidFill>
                          <a:srgbClr val="000000"/>
                        </a:solidFill>
                        <a:effectLst/>
                        <a:latin typeface="Times New Roman"/>
                      </a:endParaRPr>
                    </a:p>
                  </a:txBody>
                  <a:tcPr marL="8103" marR="8103" marT="8103" marB="0"/>
                </a:tc>
                <a:tc>
                  <a:txBody>
                    <a:bodyPr/>
                    <a:lstStyle/>
                    <a:p>
                      <a:pPr algn="l" fontAlgn="ctr"/>
                      <a:r>
                        <a:rPr lang="en-US" sz="800" u="none" strike="noStrike" dirty="0">
                          <a:effectLst/>
                        </a:rPr>
                        <a:t> </a:t>
                      </a:r>
                      <a:endParaRPr lang="en-US" sz="800" b="0" i="0" u="none" strike="noStrike" dirty="0">
                        <a:solidFill>
                          <a:srgbClr val="000000"/>
                        </a:solidFill>
                        <a:effectLst/>
                        <a:latin typeface="Times New Roman"/>
                      </a:endParaRPr>
                    </a:p>
                  </a:txBody>
                  <a:tcPr marL="8103" marR="8103" marT="8103"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a:endParaRPr>
                    </a:p>
                  </a:txBody>
                  <a:tcPr marL="8103" marR="8103" marT="8103"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Times New Roman"/>
                      </a:endParaRPr>
                    </a:p>
                  </a:txBody>
                  <a:tcPr marL="8103" marR="8103" marT="8103"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a:endParaRPr>
                    </a:p>
                  </a:txBody>
                  <a:tcPr marL="8103" marR="8103" marT="8103" marB="0" anchor="ctr"/>
                </a:tc>
                <a:tc>
                  <a:txBody>
                    <a:bodyPr/>
                    <a:lstStyle/>
                    <a:p>
                      <a:pPr algn="l" fontAlgn="ctr"/>
                      <a:r>
                        <a:rPr lang="en-US" sz="800" u="none" strike="noStrike">
                          <a:effectLst/>
                        </a:rPr>
                        <a:t> </a:t>
                      </a:r>
                      <a:endParaRPr lang="en-US" sz="800" b="0" i="0" u="none" strike="noStrike">
                        <a:solidFill>
                          <a:srgbClr val="000000"/>
                        </a:solidFill>
                        <a:effectLst/>
                        <a:latin typeface="Times New Roman"/>
                      </a:endParaRPr>
                    </a:p>
                  </a:txBody>
                  <a:tcPr marL="8103" marR="8103" marT="8103" marB="0" anchor="ctr"/>
                </a:tc>
                <a:tc>
                  <a:txBody>
                    <a:bodyPr/>
                    <a:lstStyle/>
                    <a:p>
                      <a:pPr algn="l" fontAlgn="ctr"/>
                      <a:r>
                        <a:rPr lang="en-US" sz="800" u="none" strike="noStrike" dirty="0">
                          <a:effectLst/>
                        </a:rPr>
                        <a:t> </a:t>
                      </a:r>
                      <a:endParaRPr lang="en-US" sz="800" b="0" i="0" u="none" strike="noStrike" dirty="0">
                        <a:solidFill>
                          <a:srgbClr val="000000"/>
                        </a:solidFill>
                        <a:effectLst/>
                        <a:latin typeface="Times New Roman"/>
                      </a:endParaRPr>
                    </a:p>
                  </a:txBody>
                  <a:tcPr marL="8103" marR="8103" marT="8103" marB="0" anchor="ctr"/>
                </a:tc>
              </a:tr>
              <a:tr h="409863">
                <a:tc>
                  <a:txBody>
                    <a:bodyPr/>
                    <a:lstStyle/>
                    <a:p>
                      <a:pPr algn="l" fontAlgn="t"/>
                      <a:r>
                        <a:rPr lang="en-US" sz="900" b="1" u="none" strike="noStrike" dirty="0">
                          <a:effectLst/>
                        </a:rPr>
                        <a:t>Period 6</a:t>
                      </a:r>
                      <a:br>
                        <a:rPr lang="en-US" sz="900" b="1" u="none" strike="noStrike" dirty="0">
                          <a:effectLst/>
                        </a:rPr>
                      </a:br>
                      <a:r>
                        <a:rPr lang="en-US" sz="900" b="1" u="none" strike="noStrike" dirty="0">
                          <a:effectLst/>
                        </a:rPr>
                        <a:t>11:50 - 12:10</a:t>
                      </a:r>
                      <a:endParaRPr lang="en-US" sz="800" b="1"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Free Play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Free Play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Free Play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dirty="0">
                          <a:effectLst/>
                        </a:rPr>
                        <a:t>Free Play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Free Play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Free Play Time</a:t>
                      </a:r>
                      <a:endParaRPr lang="en-US" sz="900" b="0" i="0" u="none" strike="noStrike">
                        <a:solidFill>
                          <a:srgbClr val="000000"/>
                        </a:solidFill>
                        <a:effectLst/>
                        <a:latin typeface="Times New Roman"/>
                      </a:endParaRPr>
                    </a:p>
                  </a:txBody>
                  <a:tcPr marL="8103" marR="8103" marT="8103" marB="0"/>
                </a:tc>
              </a:tr>
              <a:tr h="409863">
                <a:tc>
                  <a:txBody>
                    <a:bodyPr/>
                    <a:lstStyle/>
                    <a:p>
                      <a:pPr algn="l" fontAlgn="t"/>
                      <a:r>
                        <a:rPr lang="en-US" sz="900" b="1" u="none" strike="noStrike" dirty="0">
                          <a:effectLst/>
                        </a:rPr>
                        <a:t>Period 7</a:t>
                      </a:r>
                      <a:br>
                        <a:rPr lang="en-US" sz="900" b="1" u="none" strike="noStrike" dirty="0">
                          <a:effectLst/>
                        </a:rPr>
                      </a:br>
                      <a:r>
                        <a:rPr lang="en-US" sz="900" b="1" u="none" strike="noStrike" dirty="0">
                          <a:effectLst/>
                        </a:rPr>
                        <a:t>12:10 - 12:30</a:t>
                      </a:r>
                      <a:endParaRPr lang="en-US" sz="800" b="1"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Music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dirty="0">
                          <a:effectLst/>
                        </a:rPr>
                        <a:t>Music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Music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Music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dirty="0">
                          <a:effectLst/>
                        </a:rPr>
                        <a:t>Music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dirty="0">
                          <a:effectLst/>
                        </a:rPr>
                        <a:t>Music Time</a:t>
                      </a:r>
                      <a:endParaRPr lang="en-US" sz="900" b="0" i="0" u="none" strike="noStrike" dirty="0">
                        <a:solidFill>
                          <a:srgbClr val="000000"/>
                        </a:solidFill>
                        <a:effectLst/>
                        <a:latin typeface="Times New Roman"/>
                      </a:endParaRPr>
                    </a:p>
                  </a:txBody>
                  <a:tcPr marL="8103" marR="8103" marT="8103" marB="0"/>
                </a:tc>
              </a:tr>
              <a:tr h="409863">
                <a:tc>
                  <a:txBody>
                    <a:bodyPr/>
                    <a:lstStyle/>
                    <a:p>
                      <a:pPr algn="l" fontAlgn="t"/>
                      <a:r>
                        <a:rPr lang="en-US" sz="900" b="1" u="none" strike="noStrike" dirty="0">
                          <a:effectLst/>
                        </a:rPr>
                        <a:t>Period 8</a:t>
                      </a:r>
                      <a:br>
                        <a:rPr lang="en-US" sz="900" b="1" u="none" strike="noStrike" dirty="0">
                          <a:effectLst/>
                        </a:rPr>
                      </a:br>
                      <a:r>
                        <a:rPr lang="en-US" sz="900" b="1" u="none" strike="noStrike" dirty="0">
                          <a:effectLst/>
                        </a:rPr>
                        <a:t>12:30 - 12:55</a:t>
                      </a:r>
                      <a:endParaRPr lang="en-US" sz="800" b="1"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dirty="0">
                          <a:effectLst/>
                        </a:rPr>
                        <a:t>Exploration Time</a:t>
                      </a:r>
                      <a:endParaRPr lang="en-US" sz="900" b="0" i="0" u="none" strike="noStrike" dirty="0">
                        <a:solidFill>
                          <a:srgbClr val="000000"/>
                        </a:solidFill>
                        <a:effectLst/>
                        <a:latin typeface="Times New Roman"/>
                      </a:endParaRPr>
                    </a:p>
                  </a:txBody>
                  <a:tcPr marL="8103" marR="8103" marT="8103" marB="0"/>
                </a:tc>
                <a:tc>
                  <a:txBody>
                    <a:bodyPr/>
                    <a:lstStyle/>
                    <a:p>
                      <a:pPr algn="ctr" fontAlgn="t"/>
                      <a:r>
                        <a:rPr lang="en-US" sz="900" u="none" strike="noStrike">
                          <a:effectLst/>
                        </a:rPr>
                        <a:t>Exploration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Exploration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Exploration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a:effectLst/>
                        </a:rPr>
                        <a:t>Exploration Time</a:t>
                      </a:r>
                      <a:endParaRPr lang="en-US" sz="900" b="0" i="0" u="none" strike="noStrike">
                        <a:solidFill>
                          <a:srgbClr val="000000"/>
                        </a:solidFill>
                        <a:effectLst/>
                        <a:latin typeface="Times New Roman"/>
                      </a:endParaRPr>
                    </a:p>
                  </a:txBody>
                  <a:tcPr marL="8103" marR="8103" marT="8103" marB="0"/>
                </a:tc>
                <a:tc>
                  <a:txBody>
                    <a:bodyPr/>
                    <a:lstStyle/>
                    <a:p>
                      <a:pPr algn="ctr" fontAlgn="t"/>
                      <a:r>
                        <a:rPr lang="en-US" sz="900" u="none" strike="noStrike" dirty="0">
                          <a:effectLst/>
                        </a:rPr>
                        <a:t>Exploration Time</a:t>
                      </a:r>
                      <a:endParaRPr lang="en-US" sz="900" b="0" i="0" u="none" strike="noStrike" dirty="0">
                        <a:solidFill>
                          <a:srgbClr val="000000"/>
                        </a:solidFill>
                        <a:effectLst/>
                        <a:latin typeface="Times New Roman"/>
                      </a:endParaRPr>
                    </a:p>
                  </a:txBody>
                  <a:tcPr marL="8103" marR="8103" marT="8103" marB="0"/>
                </a:tc>
              </a:tr>
            </a:tbl>
          </a:graphicData>
        </a:graphic>
      </p:graphicFrame>
    </p:spTree>
    <p:extLst>
      <p:ext uri="{BB962C8B-B14F-4D97-AF65-F5344CB8AC3E}">
        <p14:creationId xmlns:p14="http://schemas.microsoft.com/office/powerpoint/2010/main" val="2732220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92869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smtClean="0">
                <a:solidFill>
                  <a:srgbClr val="002060"/>
                </a:solidFill>
                <a:effectLst>
                  <a:outerShdw blurRad="38100" dist="38100" dir="2700000" algn="tl">
                    <a:srgbClr val="000000">
                      <a:alpha val="43137"/>
                    </a:srgbClr>
                  </a:outerShdw>
                </a:effectLst>
              </a:rPr>
              <a:t>Homework Policy</a:t>
            </a:r>
            <a:endParaRPr lang="en-IN" sz="4000" b="1" dirty="0" smtClean="0">
              <a:ln w="635">
                <a:noFill/>
              </a:ln>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5" name="Rectangle 4"/>
          <p:cNvSpPr/>
          <p:nvPr/>
        </p:nvSpPr>
        <p:spPr>
          <a:xfrm>
            <a:off x="2786050" y="2571744"/>
            <a:ext cx="4000528" cy="2585323"/>
          </a:xfrm>
          <a:prstGeom prst="rect">
            <a:avLst/>
          </a:prstGeom>
        </p:spPr>
        <p:txBody>
          <a:bodyPr wrap="square">
            <a:spAutoFit/>
          </a:bodyPr>
          <a:lstStyle/>
          <a:p>
            <a:pPr algn="ctr">
              <a:buNone/>
            </a:pPr>
            <a:r>
              <a:rPr lang="en-IN" b="1" u="sng" dirty="0" smtClean="0">
                <a:solidFill>
                  <a:srgbClr val="7030A0"/>
                </a:solidFill>
              </a:rPr>
              <a:t>Grade- Nursery &amp; Jr. Kg</a:t>
            </a:r>
          </a:p>
          <a:p>
            <a:pPr algn="ctr">
              <a:buNone/>
            </a:pPr>
            <a:endParaRPr lang="en-IN" dirty="0" smtClean="0">
              <a:solidFill>
                <a:srgbClr val="0066FF"/>
              </a:solidFill>
            </a:endParaRPr>
          </a:p>
          <a:p>
            <a:pPr algn="ctr">
              <a:buNone/>
            </a:pPr>
            <a:r>
              <a:rPr lang="en-IN" dirty="0" smtClean="0">
                <a:solidFill>
                  <a:srgbClr val="0066FF"/>
                </a:solidFill>
              </a:rPr>
              <a:t>Every Tuesday and Friday.</a:t>
            </a:r>
          </a:p>
          <a:p>
            <a:pPr algn="ctr">
              <a:buNone/>
            </a:pPr>
            <a:endParaRPr lang="en-IN" dirty="0" smtClean="0"/>
          </a:p>
          <a:p>
            <a:pPr algn="ctr">
              <a:buNone/>
            </a:pPr>
            <a:r>
              <a:rPr lang="en-IN" b="1" u="sng" dirty="0" smtClean="0">
                <a:solidFill>
                  <a:srgbClr val="7030A0"/>
                </a:solidFill>
              </a:rPr>
              <a:t>Grade- Sr. Kg</a:t>
            </a:r>
          </a:p>
          <a:p>
            <a:pPr algn="ctr">
              <a:buNone/>
            </a:pPr>
            <a:endParaRPr lang="en-IN" b="1" u="sng" dirty="0" smtClean="0">
              <a:solidFill>
                <a:srgbClr val="7030A0"/>
              </a:solidFill>
            </a:endParaRPr>
          </a:p>
          <a:p>
            <a:pPr algn="ctr"/>
            <a:r>
              <a:rPr lang="en-IN" dirty="0" smtClean="0">
                <a:solidFill>
                  <a:srgbClr val="0066FF"/>
                </a:solidFill>
              </a:rPr>
              <a:t>Everyday</a:t>
            </a:r>
          </a:p>
          <a:p>
            <a:pPr>
              <a:buNone/>
            </a:pPr>
            <a:endParaRPr lang="en-IN" b="1" u="sng" dirty="0" smtClean="0">
              <a:solidFill>
                <a:srgbClr val="7030A0"/>
              </a:solidFill>
            </a:endParaRPr>
          </a:p>
          <a:p>
            <a:pPr>
              <a:buNone/>
            </a:pPr>
            <a:endParaRPr lang="en-IN" dirty="0"/>
          </a:p>
        </p:txBody>
      </p:sp>
      <p:sp>
        <p:nvSpPr>
          <p:cNvPr id="7" name="Rectangle 6"/>
          <p:cNvSpPr/>
          <p:nvPr/>
        </p:nvSpPr>
        <p:spPr>
          <a:xfrm>
            <a:off x="714348" y="5157471"/>
            <a:ext cx="8001056" cy="830997"/>
          </a:xfrm>
          <a:prstGeom prst="rect">
            <a:avLst/>
          </a:prstGeom>
        </p:spPr>
        <p:txBody>
          <a:bodyPr wrap="square">
            <a:spAutoFit/>
          </a:bodyPr>
          <a:lstStyle/>
          <a:p>
            <a:r>
              <a:rPr lang="en-US" sz="2400" b="1" dirty="0" smtClean="0">
                <a:latin typeface="Times New Roman" pitchFamily="18" charset="0"/>
              </a:rPr>
              <a:t>Applicable  from month August. We are going to send Homework through E+ as well.</a:t>
            </a:r>
            <a:endParaRPr lang="en-US" sz="2800" b="1" dirty="0">
              <a:latin typeface="Times New Roman" pitchFamily="18" charset="0"/>
            </a:endParaRPr>
          </a:p>
        </p:txBody>
      </p:sp>
      <p:sp>
        <p:nvSpPr>
          <p:cNvPr id="8" name="Rectangle 7"/>
          <p:cNvSpPr/>
          <p:nvPr/>
        </p:nvSpPr>
        <p:spPr>
          <a:xfrm>
            <a:off x="2714612" y="2428868"/>
            <a:ext cx="4214810" cy="26432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1" name="Picture 10" descr="add.jpg"/>
          <p:cNvPicPr>
            <a:picLocks noChangeAspect="1"/>
          </p:cNvPicPr>
          <p:nvPr/>
        </p:nvPicPr>
        <p:blipFill>
          <a:blip r:embed="rId3"/>
          <a:stretch>
            <a:fillRect/>
          </a:stretch>
        </p:blipFill>
        <p:spPr>
          <a:xfrm>
            <a:off x="0" y="6215082"/>
            <a:ext cx="9144000" cy="642918"/>
          </a:xfrm>
          <a:prstGeom prst="rect">
            <a:avLst/>
          </a:prstGeom>
        </p:spPr>
      </p:pic>
    </p:spTree>
    <p:extLst>
      <p:ext uri="{BB962C8B-B14F-4D97-AF65-F5344CB8AC3E}">
        <p14:creationId xmlns:p14="http://schemas.microsoft.com/office/powerpoint/2010/main" val="17596313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928694"/>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smtClean="0">
                <a:solidFill>
                  <a:srgbClr val="002060"/>
                </a:solidFill>
                <a:effectLst>
                  <a:outerShdw blurRad="38100" dist="38100" dir="2700000" algn="tl">
                    <a:srgbClr val="000000">
                      <a:alpha val="43137"/>
                    </a:srgbClr>
                  </a:outerShdw>
                </a:effectLst>
              </a:rPr>
              <a:t>Stationery  Details</a:t>
            </a:r>
            <a:endParaRPr lang="en-IN" sz="4000" b="1" dirty="0" smtClean="0">
              <a:ln w="635">
                <a:noFill/>
              </a:ln>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graphicFrame>
        <p:nvGraphicFramePr>
          <p:cNvPr id="5" name="Table 4"/>
          <p:cNvGraphicFramePr>
            <a:graphicFrameLocks noGrp="1"/>
          </p:cNvGraphicFramePr>
          <p:nvPr>
            <p:extLst>
              <p:ext uri="{D42A27DB-BD31-4B8C-83A1-F6EECF244321}">
                <p14:modId xmlns:p14="http://schemas.microsoft.com/office/powerpoint/2010/main" val="2211325788"/>
              </p:ext>
            </p:extLst>
          </p:nvPr>
        </p:nvGraphicFramePr>
        <p:xfrm>
          <a:off x="357157" y="2571745"/>
          <a:ext cx="4071998" cy="1441371"/>
        </p:xfrm>
        <a:graphic>
          <a:graphicData uri="http://schemas.openxmlformats.org/drawingml/2006/table">
            <a:tbl>
              <a:tblPr/>
              <a:tblGrid>
                <a:gridCol w="3020639"/>
                <a:gridCol w="1051359"/>
              </a:tblGrid>
              <a:tr h="285751">
                <a:tc>
                  <a:txBody>
                    <a:bodyPr/>
                    <a:lstStyle/>
                    <a:p>
                      <a:pPr algn="l" fontAlgn="b"/>
                      <a:r>
                        <a:rPr lang="en-IN" sz="1600" b="1" i="0" u="none" strike="noStrike" dirty="0" smtClean="0">
                          <a:solidFill>
                            <a:srgbClr val="000000"/>
                          </a:solidFill>
                          <a:latin typeface="Times New Roman" pitchFamily="18" charset="0"/>
                          <a:cs typeface="Times New Roman" pitchFamily="18" charset="0"/>
                        </a:rPr>
                        <a:t> Row Labels</a:t>
                      </a:r>
                      <a:endParaRPr lang="en-IN" sz="16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IN" sz="1600" b="1" i="0" u="none" strike="noStrike" dirty="0">
                          <a:solidFill>
                            <a:srgbClr val="000000"/>
                          </a:solidFill>
                          <a:latin typeface="Times New Roman" pitchFamily="18" charset="0"/>
                          <a:cs typeface="Times New Roman" pitchFamily="18" charset="0"/>
                        </a:rPr>
                        <a:t> </a:t>
                      </a:r>
                      <a:r>
                        <a:rPr lang="en-IN" sz="1600" b="1" i="0" u="none" strike="noStrike" dirty="0" smtClean="0">
                          <a:solidFill>
                            <a:srgbClr val="000000"/>
                          </a:solidFill>
                          <a:latin typeface="Times New Roman" pitchFamily="18" charset="0"/>
                          <a:cs typeface="Times New Roman" pitchFamily="18" charset="0"/>
                        </a:rPr>
                        <a:t>Quantity</a:t>
                      </a:r>
                      <a:endParaRPr lang="en-IN" sz="14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88905">
                <a:tc>
                  <a:txBody>
                    <a:bodyPr/>
                    <a:lstStyle/>
                    <a:p>
                      <a:pPr algn="l" fontAlgn="b"/>
                      <a:r>
                        <a:rPr lang="en-IN" sz="1400" b="1" i="0" u="none" strike="noStrike" dirty="0" smtClean="0">
                          <a:solidFill>
                            <a:srgbClr val="000000"/>
                          </a:solidFill>
                          <a:latin typeface="Times New Roman"/>
                        </a:rPr>
                        <a:t>  Pencils (</a:t>
                      </a:r>
                      <a:r>
                        <a:rPr lang="en-IN" sz="1400" b="1" i="0" u="none" strike="noStrike" dirty="0" err="1" smtClean="0">
                          <a:solidFill>
                            <a:srgbClr val="000000"/>
                          </a:solidFill>
                          <a:latin typeface="Times New Roman"/>
                        </a:rPr>
                        <a:t>Pkt</a:t>
                      </a:r>
                      <a:r>
                        <a:rPr lang="en-IN" sz="1400" b="1" i="0" u="none" strike="noStrike" dirty="0" smtClean="0">
                          <a:solidFill>
                            <a:srgbClr val="000000"/>
                          </a:solidFill>
                          <a:latin typeface="Times New Roman"/>
                        </a:rPr>
                        <a:t>) </a:t>
                      </a:r>
                      <a:r>
                        <a:rPr lang="en-IN" sz="1400" b="1" i="0" u="none" strike="noStrike" dirty="0" err="1" smtClean="0">
                          <a:solidFill>
                            <a:srgbClr val="000000"/>
                          </a:solidFill>
                          <a:latin typeface="Times New Roman"/>
                        </a:rPr>
                        <a:t>Apsara</a:t>
                      </a:r>
                      <a:endParaRPr lang="en-IN" sz="1400" b="1" i="0" u="none" strike="noStrike" dirty="0">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1" i="0" u="none" strike="noStrike">
                          <a:solidFill>
                            <a:srgbClr val="000000"/>
                          </a:solidFill>
                          <a:latin typeface="Times New Roman"/>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905">
                <a:tc>
                  <a:txBody>
                    <a:bodyPr/>
                    <a:lstStyle/>
                    <a:p>
                      <a:pPr algn="l" fontAlgn="b"/>
                      <a:r>
                        <a:rPr lang="en-IN" sz="1400" b="1" i="0" u="none" strike="noStrike" dirty="0" smtClean="0">
                          <a:solidFill>
                            <a:srgbClr val="000000"/>
                          </a:solidFill>
                          <a:latin typeface="Times New Roman"/>
                        </a:rPr>
                        <a:t>  Eraser  </a:t>
                      </a:r>
                      <a:r>
                        <a:rPr lang="en-IN" sz="1400" b="1" i="0" u="none" strike="noStrike" dirty="0">
                          <a:solidFill>
                            <a:srgbClr val="000000"/>
                          </a:solidFill>
                          <a:latin typeface="Times New Roman"/>
                        </a:rPr>
                        <a:t>(1 </a:t>
                      </a:r>
                      <a:r>
                        <a:rPr lang="en-IN" sz="1400" b="1" i="0" u="none" strike="noStrike" dirty="0" err="1">
                          <a:solidFill>
                            <a:srgbClr val="000000"/>
                          </a:solidFill>
                          <a:latin typeface="Times New Roman"/>
                        </a:rPr>
                        <a:t>Pkt</a:t>
                      </a:r>
                      <a:r>
                        <a:rPr lang="en-IN" sz="1400" b="1" i="0" u="none" strike="noStrike" dirty="0">
                          <a:solidFill>
                            <a:srgbClr val="000000"/>
                          </a:solidFill>
                          <a:latin typeface="Times New Roman"/>
                        </a:rPr>
                        <a:t> = 10 rubbers)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1" i="0" u="none" strike="noStrike">
                          <a:solidFill>
                            <a:srgbClr val="000000"/>
                          </a:solidFill>
                          <a:latin typeface="Times New Roman"/>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905">
                <a:tc>
                  <a:txBody>
                    <a:bodyPr/>
                    <a:lstStyle/>
                    <a:p>
                      <a:pPr algn="l" fontAlgn="b"/>
                      <a:r>
                        <a:rPr lang="en-IN" sz="1400" b="1" i="0" u="none" strike="noStrike" dirty="0" smtClean="0">
                          <a:solidFill>
                            <a:srgbClr val="000000"/>
                          </a:solidFill>
                          <a:latin typeface="Times New Roman"/>
                        </a:rPr>
                        <a:t>  </a:t>
                      </a:r>
                      <a:r>
                        <a:rPr lang="en-IN" sz="1400" b="1" i="0" u="none" strike="noStrike" dirty="0" err="1" smtClean="0">
                          <a:solidFill>
                            <a:srgbClr val="000000"/>
                          </a:solidFill>
                          <a:latin typeface="Times New Roman"/>
                        </a:rPr>
                        <a:t>Sharpner</a:t>
                      </a:r>
                      <a:endParaRPr lang="en-IN" sz="1400" b="1" i="0" u="none" strike="noStrike" dirty="0">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1" i="0" u="none" strike="noStrike">
                          <a:solidFill>
                            <a:srgbClr val="000000"/>
                          </a:solidFill>
                          <a:latin typeface="Times New Roman"/>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905">
                <a:tc>
                  <a:txBody>
                    <a:bodyPr/>
                    <a:lstStyle/>
                    <a:p>
                      <a:pPr algn="l" fontAlgn="b"/>
                      <a:r>
                        <a:rPr lang="en-IN" sz="1400" b="1" i="0" u="none" strike="noStrike" dirty="0" smtClean="0">
                          <a:solidFill>
                            <a:srgbClr val="000000"/>
                          </a:solidFill>
                          <a:latin typeface="Times New Roman"/>
                        </a:rPr>
                        <a:t>  Crayon </a:t>
                      </a:r>
                      <a:r>
                        <a:rPr lang="en-IN" sz="1400" b="1" i="0" u="none" strike="noStrike" dirty="0">
                          <a:solidFill>
                            <a:srgbClr val="000000"/>
                          </a:solidFill>
                          <a:latin typeface="Times New Roman"/>
                        </a:rPr>
                        <a:t>Set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1" i="0" u="none" strike="noStrike" dirty="0">
                          <a:solidFill>
                            <a:srgbClr val="000000"/>
                          </a:solidFill>
                          <a:latin typeface="Times New Roman"/>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41947366"/>
              </p:ext>
            </p:extLst>
          </p:nvPr>
        </p:nvGraphicFramePr>
        <p:xfrm>
          <a:off x="4572000" y="2571744"/>
          <a:ext cx="4071966" cy="1459433"/>
        </p:xfrm>
        <a:graphic>
          <a:graphicData uri="http://schemas.openxmlformats.org/drawingml/2006/table">
            <a:tbl>
              <a:tblPr/>
              <a:tblGrid>
                <a:gridCol w="2978006"/>
                <a:gridCol w="1093960"/>
              </a:tblGrid>
              <a:tr h="294801">
                <a:tc>
                  <a:txBody>
                    <a:bodyPr/>
                    <a:lstStyle/>
                    <a:p>
                      <a:pPr algn="l" fontAlgn="b"/>
                      <a:r>
                        <a:rPr lang="en-IN" sz="1600" b="1" i="0" u="none" strike="noStrike" dirty="0" smtClean="0">
                          <a:solidFill>
                            <a:srgbClr val="000000"/>
                          </a:solidFill>
                          <a:latin typeface="Times New Roman" pitchFamily="18" charset="0"/>
                          <a:cs typeface="Times New Roman" pitchFamily="18" charset="0"/>
                        </a:rPr>
                        <a:t> Row </a:t>
                      </a:r>
                      <a:r>
                        <a:rPr lang="en-IN" sz="1600" b="1" i="0" u="none" strike="noStrike" dirty="0">
                          <a:solidFill>
                            <a:srgbClr val="000000"/>
                          </a:solidFill>
                          <a:latin typeface="Times New Roman" pitchFamily="18" charset="0"/>
                          <a:cs typeface="Times New Roman" pitchFamily="18" charset="0"/>
                        </a:rPr>
                        <a:t>Labels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IN" sz="1600" b="1" i="0" u="none" strike="noStrike" dirty="0">
                          <a:solidFill>
                            <a:srgbClr val="000000"/>
                          </a:solidFill>
                          <a:latin typeface="Times New Roman" pitchFamily="18" charset="0"/>
                          <a:cs typeface="Times New Roman" pitchFamily="18" charset="0"/>
                        </a:rPr>
                        <a:t> </a:t>
                      </a:r>
                      <a:r>
                        <a:rPr lang="en-IN" sz="1600" b="1" i="0" u="none" strike="noStrike" dirty="0" smtClean="0">
                          <a:solidFill>
                            <a:srgbClr val="000000"/>
                          </a:solidFill>
                          <a:latin typeface="Times New Roman" pitchFamily="18" charset="0"/>
                          <a:cs typeface="Times New Roman" pitchFamily="18" charset="0"/>
                        </a:rPr>
                        <a:t>Quantity</a:t>
                      </a:r>
                      <a:endParaRPr lang="en-IN" sz="1600" b="1" i="0" u="none" strike="noStrike" dirty="0">
                        <a:solidFill>
                          <a:srgbClr val="000000"/>
                        </a:solidFill>
                        <a:latin typeface="Times New Roman" pitchFamily="18" charset="0"/>
                        <a:cs typeface="Times New Roman"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91158">
                <a:tc>
                  <a:txBody>
                    <a:bodyPr/>
                    <a:lstStyle/>
                    <a:p>
                      <a:pPr algn="l" fontAlgn="b"/>
                      <a:r>
                        <a:rPr lang="en-IN" sz="1400" b="1" i="0" u="none" strike="noStrike" dirty="0" smtClean="0">
                          <a:solidFill>
                            <a:srgbClr val="000000"/>
                          </a:solidFill>
                          <a:latin typeface="Times New Roman"/>
                        </a:rPr>
                        <a:t>  Pencils  </a:t>
                      </a:r>
                      <a:r>
                        <a:rPr lang="en-IN" sz="1400" b="1" i="0" u="none" strike="noStrike" dirty="0">
                          <a:solidFill>
                            <a:srgbClr val="000000"/>
                          </a:solidFill>
                          <a:latin typeface="Times New Roman"/>
                        </a:rPr>
                        <a:t>(</a:t>
                      </a:r>
                      <a:r>
                        <a:rPr lang="en-IN" sz="1400" b="1" i="0" u="none" strike="noStrike" dirty="0" err="1">
                          <a:solidFill>
                            <a:srgbClr val="000000"/>
                          </a:solidFill>
                          <a:latin typeface="Times New Roman"/>
                        </a:rPr>
                        <a:t>Pkt</a:t>
                      </a:r>
                      <a:r>
                        <a:rPr lang="en-IN" sz="1400" b="1" i="0" u="none" strike="noStrike" dirty="0">
                          <a:solidFill>
                            <a:srgbClr val="000000"/>
                          </a:solidFill>
                          <a:latin typeface="Times New Roman"/>
                        </a:rPr>
                        <a:t>) </a:t>
                      </a:r>
                      <a:r>
                        <a:rPr lang="en-IN" sz="1400" b="1" i="0" u="none" strike="noStrike" dirty="0" err="1">
                          <a:solidFill>
                            <a:srgbClr val="000000"/>
                          </a:solidFill>
                          <a:latin typeface="Times New Roman"/>
                        </a:rPr>
                        <a:t>Apsara</a:t>
                      </a:r>
                      <a:r>
                        <a:rPr lang="en-IN" sz="1400" b="1" i="0" u="none" strike="noStrike" dirty="0">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1" i="0" u="none" strike="noStrike">
                          <a:solidFill>
                            <a:srgbClr val="000000"/>
                          </a:solidFill>
                          <a:latin typeface="Times New Roman"/>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158">
                <a:tc>
                  <a:txBody>
                    <a:bodyPr/>
                    <a:lstStyle/>
                    <a:p>
                      <a:pPr algn="l" fontAlgn="b"/>
                      <a:r>
                        <a:rPr lang="en-IN" sz="1400" b="1" i="0" u="none" strike="noStrike" dirty="0" smtClean="0">
                          <a:solidFill>
                            <a:srgbClr val="000000"/>
                          </a:solidFill>
                          <a:latin typeface="Times New Roman"/>
                        </a:rPr>
                        <a:t>  Eraser  </a:t>
                      </a:r>
                      <a:r>
                        <a:rPr lang="en-IN" sz="1400" b="1" i="0" u="none" strike="noStrike" dirty="0">
                          <a:solidFill>
                            <a:srgbClr val="000000"/>
                          </a:solidFill>
                          <a:latin typeface="Times New Roman"/>
                        </a:rPr>
                        <a:t>(1 </a:t>
                      </a:r>
                      <a:r>
                        <a:rPr lang="en-IN" sz="1400" b="1" i="0" u="none" strike="noStrike" dirty="0" err="1">
                          <a:solidFill>
                            <a:srgbClr val="000000"/>
                          </a:solidFill>
                          <a:latin typeface="Times New Roman"/>
                        </a:rPr>
                        <a:t>Pkt</a:t>
                      </a:r>
                      <a:r>
                        <a:rPr lang="en-IN" sz="1400" b="1" i="0" u="none" strike="noStrike" dirty="0">
                          <a:solidFill>
                            <a:srgbClr val="000000"/>
                          </a:solidFill>
                          <a:latin typeface="Times New Roman"/>
                        </a:rPr>
                        <a:t> = 10 rubbers)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1" i="0" u="none" strike="noStrike">
                          <a:solidFill>
                            <a:srgbClr val="000000"/>
                          </a:solidFill>
                          <a:latin typeface="Times New Roman"/>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158">
                <a:tc>
                  <a:txBody>
                    <a:bodyPr/>
                    <a:lstStyle/>
                    <a:p>
                      <a:pPr algn="l" fontAlgn="b"/>
                      <a:r>
                        <a:rPr lang="en-IN" sz="1400" b="1" i="0" u="none" strike="noStrike" dirty="0" smtClean="0">
                          <a:solidFill>
                            <a:srgbClr val="000000"/>
                          </a:solidFill>
                          <a:latin typeface="Times New Roman"/>
                        </a:rPr>
                        <a:t>  </a:t>
                      </a:r>
                      <a:r>
                        <a:rPr lang="en-IN" sz="1400" b="1" i="0" u="none" strike="noStrike" dirty="0" err="1" smtClean="0">
                          <a:solidFill>
                            <a:srgbClr val="000000"/>
                          </a:solidFill>
                          <a:latin typeface="Times New Roman"/>
                        </a:rPr>
                        <a:t>Sharpner</a:t>
                      </a:r>
                      <a:endParaRPr lang="en-IN" sz="1400" b="1" i="0" u="none" strike="noStrike" dirty="0">
                        <a:solidFill>
                          <a:srgbClr val="00000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1" i="0" u="none" strike="noStrike">
                          <a:solidFill>
                            <a:srgbClr val="000000"/>
                          </a:solidFill>
                          <a:latin typeface="Times New Roman"/>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158">
                <a:tc>
                  <a:txBody>
                    <a:bodyPr/>
                    <a:lstStyle/>
                    <a:p>
                      <a:pPr algn="l" fontAlgn="b"/>
                      <a:r>
                        <a:rPr lang="en-IN" sz="1400" b="1" i="0" u="none" strike="noStrike" dirty="0" smtClean="0">
                          <a:solidFill>
                            <a:srgbClr val="000000"/>
                          </a:solidFill>
                          <a:latin typeface="Times New Roman"/>
                        </a:rPr>
                        <a:t>  Crayon </a:t>
                      </a:r>
                      <a:r>
                        <a:rPr lang="en-IN" sz="1400" b="1" i="0" u="none" strike="noStrike" dirty="0">
                          <a:solidFill>
                            <a:srgbClr val="000000"/>
                          </a:solidFill>
                          <a:latin typeface="Times New Roman"/>
                        </a:rPr>
                        <a:t>Set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N" sz="1400" b="1" i="0" u="none" strike="noStrike" dirty="0">
                          <a:solidFill>
                            <a:srgbClr val="000000"/>
                          </a:solidFill>
                          <a:latin typeface="Times New Roman"/>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itle 5"/>
          <p:cNvSpPr txBox="1">
            <a:spLocks/>
          </p:cNvSpPr>
          <p:nvPr/>
        </p:nvSpPr>
        <p:spPr>
          <a:xfrm>
            <a:off x="5429256" y="2143116"/>
            <a:ext cx="2286016" cy="285752"/>
          </a:xfrm>
          <a:prstGeom prst="rect">
            <a:avLst/>
          </a:prstGeom>
        </p:spPr>
        <p:txBody>
          <a:bodyPr vert="horz" lIns="0" tIns="45720" rIns="0" bIns="0" anchor="b">
            <a:no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000" b="0" i="0" u="none" strike="noStrike" kern="1200" cap="none" spc="0" normalizeH="0" baseline="0" noProof="0" dirty="0" smtClean="0">
                <a:ln>
                  <a:noFill/>
                </a:ln>
                <a:solidFill>
                  <a:schemeClr val="tx2"/>
                </a:solidFill>
                <a:effectLst/>
                <a:uLnTx/>
                <a:uFillTx/>
                <a:latin typeface="Arial Black" pitchFamily="34" charset="0"/>
                <a:ea typeface="+mj-ea"/>
                <a:cs typeface="+mj-cs"/>
              </a:rPr>
              <a:t> </a:t>
            </a:r>
            <a:r>
              <a:rPr kumimoji="0" lang="en-IN" sz="2000" b="1" i="0" u="none" strike="noStrike" kern="1200" cap="none" spc="0" normalizeH="0" baseline="0" noProof="0" dirty="0" smtClean="0">
                <a:ln>
                  <a:noFill/>
                </a:ln>
                <a:solidFill>
                  <a:schemeClr val="tx2"/>
                </a:solidFill>
                <a:effectLst/>
                <a:uLnTx/>
                <a:uFillTx/>
                <a:latin typeface="Times New Roman" pitchFamily="18" charset="0"/>
                <a:ea typeface="+mj-ea"/>
                <a:cs typeface="+mj-cs"/>
              </a:rPr>
              <a:t>Grade</a:t>
            </a:r>
            <a:r>
              <a:rPr kumimoji="0" lang="en-IN" b="1" i="0" u="none" strike="noStrike" kern="1200" cap="none" spc="0" normalizeH="0" noProof="0" dirty="0" smtClean="0">
                <a:ln>
                  <a:noFill/>
                </a:ln>
                <a:solidFill>
                  <a:schemeClr val="tx2"/>
                </a:solidFill>
                <a:effectLst/>
                <a:uLnTx/>
                <a:uFillTx/>
                <a:latin typeface="Times New Roman" pitchFamily="18" charset="0"/>
                <a:ea typeface="+mj-ea"/>
                <a:cs typeface="+mj-cs"/>
              </a:rPr>
              <a:t> – Sr. Kg</a:t>
            </a:r>
            <a:endParaRPr kumimoji="0" lang="en-IN" sz="4000" b="1" i="0" u="none" strike="noStrike" kern="1200" cap="none" spc="0" normalizeH="0" baseline="0" noProof="0" dirty="0">
              <a:ln>
                <a:noFill/>
              </a:ln>
              <a:solidFill>
                <a:schemeClr val="tx2"/>
              </a:solidFill>
              <a:effectLst/>
              <a:uLnTx/>
              <a:uFillTx/>
              <a:latin typeface="Times New Roman" pitchFamily="18" charset="0"/>
              <a:ea typeface="+mj-ea"/>
              <a:cs typeface="+mj-cs"/>
            </a:endParaRPr>
          </a:p>
        </p:txBody>
      </p:sp>
      <p:sp>
        <p:nvSpPr>
          <p:cNvPr id="8" name="Rectangle 7"/>
          <p:cNvSpPr/>
          <p:nvPr/>
        </p:nvSpPr>
        <p:spPr>
          <a:xfrm>
            <a:off x="668762" y="2085937"/>
            <a:ext cx="3051348" cy="400110"/>
          </a:xfrm>
          <a:prstGeom prst="rect">
            <a:avLst/>
          </a:prstGeom>
        </p:spPr>
        <p:txBody>
          <a:bodyPr wrap="none">
            <a:spAutoFit/>
          </a:bodyPr>
          <a:lstStyle/>
          <a:p>
            <a:r>
              <a:rPr lang="en-IN" sz="2000" b="1" dirty="0" smtClean="0">
                <a:solidFill>
                  <a:schemeClr val="tx2"/>
                </a:solidFill>
                <a:latin typeface="Times New Roman" pitchFamily="18" charset="0"/>
              </a:rPr>
              <a:t>Grade – Nursery &amp; Jr. Kg</a:t>
            </a:r>
            <a:endParaRPr lang="en-US" sz="2000" b="1" dirty="0">
              <a:latin typeface="Times New Roman" pitchFamily="18" charset="0"/>
            </a:endParaRPr>
          </a:p>
        </p:txBody>
      </p:sp>
      <p:sp>
        <p:nvSpPr>
          <p:cNvPr id="9" name="Rectangle 8"/>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 name="Picture 9" descr="add.jpg"/>
          <p:cNvPicPr>
            <a:picLocks noChangeAspect="1"/>
          </p:cNvPicPr>
          <p:nvPr/>
        </p:nvPicPr>
        <p:blipFill>
          <a:blip r:embed="rId3"/>
          <a:stretch>
            <a:fillRect/>
          </a:stretch>
        </p:blipFill>
        <p:spPr>
          <a:xfrm>
            <a:off x="0" y="6215082"/>
            <a:ext cx="9144000" cy="642918"/>
          </a:xfrm>
          <a:prstGeom prst="rect">
            <a:avLst/>
          </a:prstGeom>
        </p:spPr>
      </p:pic>
    </p:spTree>
    <p:extLst>
      <p:ext uri="{BB962C8B-B14F-4D97-AF65-F5344CB8AC3E}">
        <p14:creationId xmlns:p14="http://schemas.microsoft.com/office/powerpoint/2010/main" val="2177689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785818"/>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smtClean="0">
                <a:solidFill>
                  <a:srgbClr val="002060"/>
                </a:solidFill>
                <a:effectLst>
                  <a:outerShdw blurRad="38100" dist="38100" dir="2700000" algn="tl">
                    <a:srgbClr val="000000">
                      <a:alpha val="43137"/>
                    </a:srgbClr>
                  </a:outerShdw>
                </a:effectLst>
              </a:rPr>
              <a:t>S</a:t>
            </a:r>
            <a:r>
              <a:rPr lang="en-IN" sz="3200" b="1" dirty="0" smtClean="0">
                <a:solidFill>
                  <a:srgbClr val="002060"/>
                </a:solidFill>
                <a:effectLst>
                  <a:outerShdw blurRad="38100" dist="38100" dir="2700000" algn="tl">
                    <a:srgbClr val="000000">
                      <a:alpha val="43137"/>
                    </a:srgbClr>
                  </a:outerShdw>
                </a:effectLst>
              </a:rPr>
              <a:t>ubject Enrichment Culmination Activity</a:t>
            </a:r>
            <a:endParaRPr lang="en-IN" sz="3200" b="1" dirty="0" smtClean="0">
              <a:ln w="635">
                <a:noFill/>
              </a:ln>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142844" y="142852"/>
            <a:ext cx="1143008" cy="1143008"/>
          </a:xfrm>
          <a:prstGeom prst="rect">
            <a:avLst/>
          </a:prstGeom>
          <a:ln>
            <a:noFill/>
          </a:ln>
          <a:effectLst>
            <a:outerShdw blurRad="190500" algn="tl" rotWithShape="0">
              <a:srgbClr val="000000">
                <a:alpha val="70000"/>
              </a:srgbClr>
            </a:outerShdw>
          </a:effectLst>
        </p:spPr>
      </p:pic>
      <p:sp>
        <p:nvSpPr>
          <p:cNvPr id="5" name="Rectangle 4"/>
          <p:cNvSpPr/>
          <p:nvPr/>
        </p:nvSpPr>
        <p:spPr>
          <a:xfrm>
            <a:off x="2786050" y="2571744"/>
            <a:ext cx="4000528" cy="646331"/>
          </a:xfrm>
          <a:prstGeom prst="rect">
            <a:avLst/>
          </a:prstGeom>
        </p:spPr>
        <p:txBody>
          <a:bodyPr wrap="square">
            <a:spAutoFit/>
          </a:bodyPr>
          <a:lstStyle/>
          <a:p>
            <a:pPr>
              <a:buNone/>
            </a:pPr>
            <a:endParaRPr lang="en-IN" b="1" u="sng" dirty="0" smtClean="0">
              <a:solidFill>
                <a:srgbClr val="7030A0"/>
              </a:solidFill>
            </a:endParaRPr>
          </a:p>
          <a:p>
            <a:pPr>
              <a:buNone/>
            </a:pPr>
            <a:endParaRPr lang="en-IN" dirty="0"/>
          </a:p>
        </p:txBody>
      </p:sp>
      <p:sp>
        <p:nvSpPr>
          <p:cNvPr id="10" name="Rectangle 9"/>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1" name="Picture 10" descr="add.jpg"/>
          <p:cNvPicPr>
            <a:picLocks noChangeAspect="1"/>
          </p:cNvPicPr>
          <p:nvPr/>
        </p:nvPicPr>
        <p:blipFill>
          <a:blip r:embed="rId3"/>
          <a:stretch>
            <a:fillRect/>
          </a:stretch>
        </p:blipFill>
        <p:spPr>
          <a:xfrm>
            <a:off x="0" y="6215082"/>
            <a:ext cx="9144000" cy="642918"/>
          </a:xfrm>
          <a:prstGeom prst="rect">
            <a:avLst/>
          </a:prstGeom>
        </p:spPr>
      </p:pic>
      <p:pic>
        <p:nvPicPr>
          <p:cNvPr id="17410" name="Picture 2" descr="Image may contain: 7 people, people sitting"/>
          <p:cNvPicPr>
            <a:picLocks noChangeAspect="1" noChangeArrowheads="1"/>
          </p:cNvPicPr>
          <p:nvPr/>
        </p:nvPicPr>
        <p:blipFill>
          <a:blip r:embed="rId4" cstate="print"/>
          <a:srcRect/>
          <a:stretch>
            <a:fillRect/>
          </a:stretch>
        </p:blipFill>
        <p:spPr bwMode="auto">
          <a:xfrm>
            <a:off x="285720" y="2071678"/>
            <a:ext cx="2714644" cy="1809320"/>
          </a:xfrm>
          <a:prstGeom prst="rect">
            <a:avLst/>
          </a:prstGeom>
          <a:ln>
            <a:noFill/>
          </a:ln>
          <a:effectLst>
            <a:outerShdw blurRad="292100" dist="139700" dir="2700000" algn="tl" rotWithShape="0">
              <a:srgbClr val="333333">
                <a:alpha val="65000"/>
              </a:srgbClr>
            </a:outerShdw>
          </a:effectLst>
        </p:spPr>
      </p:pic>
      <p:pic>
        <p:nvPicPr>
          <p:cNvPr id="17412" name="Picture 4" descr="Image may contain: 11 people, people sitting"/>
          <p:cNvPicPr>
            <a:picLocks noChangeAspect="1" noChangeArrowheads="1"/>
          </p:cNvPicPr>
          <p:nvPr/>
        </p:nvPicPr>
        <p:blipFill>
          <a:blip r:embed="rId5" cstate="print"/>
          <a:srcRect/>
          <a:stretch>
            <a:fillRect/>
          </a:stretch>
        </p:blipFill>
        <p:spPr bwMode="auto">
          <a:xfrm>
            <a:off x="3143240" y="2071678"/>
            <a:ext cx="2929638" cy="1785950"/>
          </a:xfrm>
          <a:prstGeom prst="rect">
            <a:avLst/>
          </a:prstGeom>
          <a:ln>
            <a:noFill/>
          </a:ln>
          <a:effectLst>
            <a:outerShdw blurRad="292100" dist="139700" dir="2700000" algn="tl" rotWithShape="0">
              <a:srgbClr val="333333">
                <a:alpha val="65000"/>
              </a:srgbClr>
            </a:outerShdw>
          </a:effectLst>
        </p:spPr>
      </p:pic>
      <p:pic>
        <p:nvPicPr>
          <p:cNvPr id="17413" name="Picture 5"/>
          <p:cNvPicPr>
            <a:picLocks noChangeAspect="1" noChangeArrowheads="1"/>
          </p:cNvPicPr>
          <p:nvPr/>
        </p:nvPicPr>
        <p:blipFill>
          <a:blip r:embed="rId6" cstate="print"/>
          <a:srcRect/>
          <a:stretch>
            <a:fillRect/>
          </a:stretch>
        </p:blipFill>
        <p:spPr bwMode="auto">
          <a:xfrm>
            <a:off x="6215074" y="2071678"/>
            <a:ext cx="2714644" cy="1785950"/>
          </a:xfrm>
          <a:prstGeom prst="rect">
            <a:avLst/>
          </a:prstGeom>
          <a:ln>
            <a:noFill/>
          </a:ln>
          <a:effectLst>
            <a:outerShdw blurRad="292100" dist="139700" dir="2700000" algn="tl" rotWithShape="0">
              <a:srgbClr val="333333">
                <a:alpha val="65000"/>
              </a:srgbClr>
            </a:outerShdw>
          </a:effectLst>
        </p:spPr>
      </p:pic>
      <p:pic>
        <p:nvPicPr>
          <p:cNvPr id="17414" name="Picture 6"/>
          <p:cNvPicPr>
            <a:picLocks noChangeAspect="1" noChangeArrowheads="1"/>
          </p:cNvPicPr>
          <p:nvPr/>
        </p:nvPicPr>
        <p:blipFill>
          <a:blip r:embed="rId7" cstate="print"/>
          <a:srcRect/>
          <a:stretch>
            <a:fillRect/>
          </a:stretch>
        </p:blipFill>
        <p:spPr bwMode="auto">
          <a:xfrm>
            <a:off x="285720" y="3929066"/>
            <a:ext cx="2714644" cy="2000264"/>
          </a:xfrm>
          <a:prstGeom prst="rect">
            <a:avLst/>
          </a:prstGeom>
          <a:ln>
            <a:noFill/>
          </a:ln>
          <a:effectLst>
            <a:outerShdw blurRad="292100" dist="139700" dir="2700000" algn="tl" rotWithShape="0">
              <a:srgbClr val="333333">
                <a:alpha val="65000"/>
              </a:srgbClr>
            </a:outerShdw>
          </a:effectLst>
        </p:spPr>
      </p:pic>
      <p:pic>
        <p:nvPicPr>
          <p:cNvPr id="17415" name="Picture 7"/>
          <p:cNvPicPr>
            <a:picLocks noChangeAspect="1" noChangeArrowheads="1"/>
          </p:cNvPicPr>
          <p:nvPr/>
        </p:nvPicPr>
        <p:blipFill>
          <a:blip r:embed="rId8" cstate="print"/>
          <a:srcRect/>
          <a:stretch>
            <a:fillRect/>
          </a:stretch>
        </p:blipFill>
        <p:spPr bwMode="auto">
          <a:xfrm>
            <a:off x="3143240" y="3929066"/>
            <a:ext cx="2928958" cy="2000264"/>
          </a:xfrm>
          <a:prstGeom prst="rect">
            <a:avLst/>
          </a:prstGeom>
          <a:ln>
            <a:noFill/>
          </a:ln>
          <a:effectLst>
            <a:outerShdw blurRad="292100" dist="139700" dir="2700000" algn="tl" rotWithShape="0">
              <a:srgbClr val="333333">
                <a:alpha val="65000"/>
              </a:srgbClr>
            </a:outerShdw>
          </a:effectLst>
        </p:spPr>
      </p:pic>
      <p:pic>
        <p:nvPicPr>
          <p:cNvPr id="17416" name="Picture 8"/>
          <p:cNvPicPr>
            <a:picLocks noChangeAspect="1" noChangeArrowheads="1"/>
          </p:cNvPicPr>
          <p:nvPr/>
        </p:nvPicPr>
        <p:blipFill>
          <a:blip r:embed="rId9" cstate="print"/>
          <a:srcRect/>
          <a:stretch>
            <a:fillRect/>
          </a:stretch>
        </p:blipFill>
        <p:spPr bwMode="auto">
          <a:xfrm>
            <a:off x="6215074" y="3929066"/>
            <a:ext cx="2714644" cy="19986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7300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46"/>
            <a:ext cx="9144000" cy="785818"/>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smtClean="0">
                <a:solidFill>
                  <a:srgbClr val="002060"/>
                </a:solidFill>
                <a:effectLst>
                  <a:outerShdw blurRad="38100" dist="38100" dir="2700000" algn="tl">
                    <a:srgbClr val="000000">
                      <a:alpha val="43137"/>
                    </a:srgbClr>
                  </a:outerShdw>
                </a:effectLst>
              </a:rPr>
              <a:t>Luminosity</a:t>
            </a:r>
            <a:endParaRPr lang="en-IN" sz="4000" b="1" dirty="0" smtClean="0">
              <a:ln w="635">
                <a:noFill/>
              </a:ln>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5" name="Rectangle 4"/>
          <p:cNvSpPr/>
          <p:nvPr/>
        </p:nvSpPr>
        <p:spPr>
          <a:xfrm>
            <a:off x="2786050" y="2571744"/>
            <a:ext cx="4000528" cy="646331"/>
          </a:xfrm>
          <a:prstGeom prst="rect">
            <a:avLst/>
          </a:prstGeom>
        </p:spPr>
        <p:txBody>
          <a:bodyPr wrap="square">
            <a:spAutoFit/>
          </a:bodyPr>
          <a:lstStyle/>
          <a:p>
            <a:pPr>
              <a:buNone/>
            </a:pPr>
            <a:endParaRPr lang="en-IN" b="1" u="sng" dirty="0" smtClean="0">
              <a:solidFill>
                <a:srgbClr val="7030A0"/>
              </a:solidFill>
            </a:endParaRPr>
          </a:p>
          <a:p>
            <a:pPr>
              <a:buNone/>
            </a:pPr>
            <a:endParaRPr lang="en-IN" dirty="0"/>
          </a:p>
        </p:txBody>
      </p:sp>
      <p:sp>
        <p:nvSpPr>
          <p:cNvPr id="10" name="Rectangle 9"/>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1" name="Picture 10" descr="add.jpg"/>
          <p:cNvPicPr>
            <a:picLocks noChangeAspect="1"/>
          </p:cNvPicPr>
          <p:nvPr/>
        </p:nvPicPr>
        <p:blipFill>
          <a:blip r:embed="rId3"/>
          <a:stretch>
            <a:fillRect/>
          </a:stretch>
        </p:blipFill>
        <p:spPr>
          <a:xfrm>
            <a:off x="0" y="6215082"/>
            <a:ext cx="9144000" cy="642918"/>
          </a:xfrm>
          <a:prstGeom prst="rect">
            <a:avLst/>
          </a:prstGeom>
        </p:spPr>
      </p:pic>
      <p:sp>
        <p:nvSpPr>
          <p:cNvPr id="12" name="Rectangle 11"/>
          <p:cNvSpPr/>
          <p:nvPr/>
        </p:nvSpPr>
        <p:spPr>
          <a:xfrm>
            <a:off x="35719" y="2278953"/>
            <a:ext cx="9144000" cy="369332"/>
          </a:xfrm>
          <a:prstGeom prst="rect">
            <a:avLst/>
          </a:prstGeom>
        </p:spPr>
        <p:txBody>
          <a:bodyPr wrap="square">
            <a:spAutoFit/>
          </a:bodyPr>
          <a:lstStyle/>
          <a:p>
            <a:r>
              <a:rPr lang="en-IN" b="1" cap="all" dirty="0" smtClean="0">
                <a:solidFill>
                  <a:srgbClr val="002060"/>
                </a:solidFill>
                <a:latin typeface="Times New Roman" pitchFamily="18" charset="0"/>
                <a:cs typeface="Times New Roman" pitchFamily="18" charset="0"/>
              </a:rPr>
              <a:t>MEET LUMINOSITY, THE NEW AGE LEARNING MANAGEMENT SYSTEM (LMS)                                                                                   </a:t>
            </a:r>
          </a:p>
        </p:txBody>
      </p:sp>
      <p:sp>
        <p:nvSpPr>
          <p:cNvPr id="14" name="Rectangle 13"/>
          <p:cNvSpPr/>
          <p:nvPr/>
        </p:nvSpPr>
        <p:spPr>
          <a:xfrm>
            <a:off x="428596" y="3105835"/>
            <a:ext cx="8358246" cy="369332"/>
          </a:xfrm>
          <a:prstGeom prst="rect">
            <a:avLst/>
          </a:prstGeom>
        </p:spPr>
        <p:txBody>
          <a:bodyPr wrap="square">
            <a:spAutoFit/>
          </a:bodyPr>
          <a:lstStyle/>
          <a:p>
            <a:r>
              <a:rPr lang="en-IN" dirty="0" smtClean="0"/>
              <a:t>https://</a:t>
            </a:r>
            <a:r>
              <a:rPr lang="en-IN" dirty="0" smtClean="0">
                <a:hlinkClick r:id="rId4"/>
              </a:rPr>
              <a:t>drive.google.com/open?id=1hKz3eDFXMKCWi2hEUtsGNp6QznTmwvz3</a:t>
            </a:r>
            <a:endParaRPr lang="en-IN" dirty="0"/>
          </a:p>
        </p:txBody>
      </p:sp>
    </p:spTree>
    <p:extLst>
      <p:ext uri="{BB962C8B-B14F-4D97-AF65-F5344CB8AC3E}">
        <p14:creationId xmlns:p14="http://schemas.microsoft.com/office/powerpoint/2010/main" val="3741390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0108"/>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dirty="0" smtClean="0">
                <a:solidFill>
                  <a:srgbClr val="002060"/>
                </a:solidFill>
                <a:effectLst>
                  <a:outerShdw blurRad="38100" dist="38100" dir="2700000" algn="tl">
                    <a:srgbClr val="000000">
                      <a:alpha val="43137"/>
                    </a:srgbClr>
                  </a:outerShdw>
                </a:effectLst>
              </a:rPr>
              <a:t>Code Of Conduct For Parents</a:t>
            </a:r>
            <a:endParaRPr lang="en-IN" sz="4000" b="1" dirty="0" smtClean="0">
              <a:ln w="635">
                <a:noFill/>
              </a:ln>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5" name="Rectangle 4"/>
          <p:cNvSpPr/>
          <p:nvPr/>
        </p:nvSpPr>
        <p:spPr>
          <a:xfrm>
            <a:off x="357158" y="1857364"/>
            <a:ext cx="9144000" cy="4154984"/>
          </a:xfrm>
          <a:prstGeom prst="rect">
            <a:avLst/>
          </a:prstGeom>
        </p:spPr>
        <p:txBody>
          <a:bodyPr wrap="square">
            <a:spAutoFit/>
          </a:bodyPr>
          <a:lstStyle/>
          <a:p>
            <a:pPr>
              <a:buFont typeface="Wingdings" pitchFamily="2" charset="2"/>
              <a:buChar char="q"/>
            </a:pPr>
            <a:r>
              <a:rPr lang="en-IN" sz="2000" dirty="0" smtClean="0"/>
              <a:t> </a:t>
            </a:r>
            <a:r>
              <a:rPr lang="en-IN" sz="2400" dirty="0" smtClean="0">
                <a:latin typeface="Times New Roman" pitchFamily="18" charset="0"/>
              </a:rPr>
              <a:t>Show respect and support for your child, the educators, and </a:t>
            </a:r>
          </a:p>
          <a:p>
            <a:r>
              <a:rPr lang="en-IN" sz="2400" dirty="0" smtClean="0">
                <a:latin typeface="Times New Roman" pitchFamily="18" charset="0"/>
              </a:rPr>
              <a:t>      the school.</a:t>
            </a:r>
          </a:p>
          <a:p>
            <a:pPr>
              <a:buFont typeface="Wingdings" pitchFamily="2" charset="2"/>
              <a:buChar char="q"/>
            </a:pPr>
            <a:r>
              <a:rPr lang="en-IN" sz="2400" dirty="0" smtClean="0">
                <a:latin typeface="Times New Roman" pitchFamily="18" charset="0"/>
              </a:rPr>
              <a:t>  Do not talk ill about any educator or school authority in </a:t>
            </a:r>
          </a:p>
          <a:p>
            <a:r>
              <a:rPr lang="en-IN" sz="2400" dirty="0" smtClean="0">
                <a:latin typeface="Times New Roman" pitchFamily="18" charset="0"/>
              </a:rPr>
              <a:t>      front of the students.</a:t>
            </a:r>
          </a:p>
          <a:p>
            <a:pPr>
              <a:buFont typeface="Wingdings" pitchFamily="2" charset="2"/>
              <a:buChar char="q"/>
            </a:pPr>
            <a:r>
              <a:rPr lang="en-IN" sz="2400" dirty="0" smtClean="0">
                <a:latin typeface="Times New Roman" pitchFamily="18" charset="0"/>
              </a:rPr>
              <a:t>  Have positive attitude towards the school and cooperate with </a:t>
            </a:r>
          </a:p>
          <a:p>
            <a:r>
              <a:rPr lang="en-IN" sz="2400" dirty="0" smtClean="0">
                <a:latin typeface="Times New Roman" pitchFamily="18" charset="0"/>
              </a:rPr>
              <a:t>      the teachers towards the betterment of the student. </a:t>
            </a:r>
          </a:p>
          <a:p>
            <a:pPr>
              <a:buFont typeface="Wingdings" pitchFamily="2" charset="2"/>
              <a:buChar char="q"/>
            </a:pPr>
            <a:r>
              <a:rPr lang="en-IN" sz="2400" dirty="0" smtClean="0">
                <a:latin typeface="Times New Roman" pitchFamily="18" charset="0"/>
              </a:rPr>
              <a:t>  Develop reading habit in your child by example.</a:t>
            </a:r>
          </a:p>
          <a:p>
            <a:pPr>
              <a:buFont typeface="Wingdings" pitchFamily="2" charset="2"/>
              <a:buChar char="q"/>
            </a:pPr>
            <a:r>
              <a:rPr lang="en-IN" sz="2400" dirty="0" smtClean="0">
                <a:latin typeface="Times New Roman" pitchFamily="18" charset="0"/>
              </a:rPr>
              <a:t>  Support the school’s discipline policy.</a:t>
            </a:r>
          </a:p>
          <a:p>
            <a:pPr>
              <a:buFont typeface="Wingdings" pitchFamily="2" charset="2"/>
              <a:buChar char="q"/>
            </a:pPr>
            <a:r>
              <a:rPr lang="en-IN" sz="2400" dirty="0" smtClean="0">
                <a:latin typeface="Times New Roman" pitchFamily="18" charset="0"/>
              </a:rPr>
              <a:t>  Encourage the child to be regular and punctual in attending</a:t>
            </a:r>
          </a:p>
          <a:p>
            <a:r>
              <a:rPr lang="en-IN" sz="2400" dirty="0" smtClean="0">
                <a:latin typeface="Times New Roman" pitchFamily="18" charset="0"/>
              </a:rPr>
              <a:t>     the school.</a:t>
            </a:r>
          </a:p>
          <a:p>
            <a:pPr>
              <a:buFont typeface="Wingdings" pitchFamily="2" charset="2"/>
              <a:buChar char="q"/>
            </a:pPr>
            <a:r>
              <a:rPr lang="en-IN" sz="2400" dirty="0" smtClean="0">
                <a:latin typeface="Times New Roman" pitchFamily="18" charset="0"/>
              </a:rPr>
              <a:t> No half day is allowed to any child unless there is an emergency.</a:t>
            </a:r>
            <a:endParaRPr lang="en-US" sz="2400" dirty="0">
              <a:latin typeface="Times New Roman" pitchFamily="18" charset="0"/>
            </a:endParaRPr>
          </a:p>
        </p:txBody>
      </p:sp>
      <p:sp>
        <p:nvSpPr>
          <p:cNvPr id="6" name="Rectangle 5"/>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3"/>
          <a:stretch>
            <a:fillRect/>
          </a:stretch>
        </p:blipFill>
        <p:spPr>
          <a:xfrm>
            <a:off x="0" y="6215082"/>
            <a:ext cx="9144000" cy="642918"/>
          </a:xfrm>
          <a:prstGeom prst="rect">
            <a:avLst/>
          </a:prstGeom>
        </p:spPr>
      </p:pic>
    </p:spTree>
    <p:extLst>
      <p:ext uri="{BB962C8B-B14F-4D97-AF65-F5344CB8AC3E}">
        <p14:creationId xmlns:p14="http://schemas.microsoft.com/office/powerpoint/2010/main" val="5220525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8670"/>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smtClean="0">
                <a:solidFill>
                  <a:srgbClr val="002060"/>
                </a:solidFill>
                <a:effectLst>
                  <a:outerShdw blurRad="38100" dist="38100" dir="2700000" algn="tl">
                    <a:srgbClr val="000000">
                      <a:alpha val="43137"/>
                    </a:srgbClr>
                  </a:outerShdw>
                </a:effectLst>
              </a:rPr>
              <a:t>Parent on campus </a:t>
            </a:r>
            <a:endParaRPr lang="en-IN" sz="4000" b="1" dirty="0" smtClean="0">
              <a:ln w="635">
                <a:noFill/>
              </a:ln>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6" name="Rectangle 5"/>
          <p:cNvSpPr/>
          <p:nvPr/>
        </p:nvSpPr>
        <p:spPr>
          <a:xfrm>
            <a:off x="0" y="1643050"/>
            <a:ext cx="6643702" cy="2585323"/>
          </a:xfrm>
          <a:prstGeom prst="rect">
            <a:avLst/>
          </a:prstGeom>
        </p:spPr>
        <p:txBody>
          <a:bodyPr wrap="square">
            <a:spAutoFit/>
          </a:bodyPr>
          <a:lstStyle/>
          <a:p>
            <a:r>
              <a:rPr lang="en-US" dirty="0" smtClean="0">
                <a:latin typeface="Times New Roman" pitchFamily="18" charset="0"/>
              </a:rPr>
              <a:t>We strongly believe that Holistic Development of students is based on 4 pillars : Student, Parent, Teacher and School. </a:t>
            </a:r>
          </a:p>
          <a:p>
            <a:r>
              <a:rPr lang="en-US" dirty="0" smtClean="0">
                <a:latin typeface="Times New Roman" pitchFamily="18" charset="0"/>
              </a:rPr>
              <a:t>To further strengthen the bond of all stakeholders, we hereby introduce the “Parent on Campus” policy.</a:t>
            </a:r>
          </a:p>
          <a:p>
            <a:r>
              <a:rPr lang="en-US" dirty="0" smtClean="0">
                <a:latin typeface="Times New Roman" pitchFamily="18" charset="0"/>
              </a:rPr>
              <a:t>In short, everyday one parent can come and be present in the school campus before the start of the school till the end of the school.</a:t>
            </a:r>
          </a:p>
          <a:p>
            <a:r>
              <a:rPr lang="en-US" dirty="0" smtClean="0">
                <a:latin typeface="Times New Roman" pitchFamily="18" charset="0"/>
              </a:rPr>
              <a:t>This will not only enhance the trust between parents and school but will prove to an important step towards fostering a relationship of confidence.</a:t>
            </a:r>
            <a:endParaRPr lang="en-US" sz="2000" dirty="0" smtClean="0">
              <a:latin typeface="Times New Roman" pitchFamily="18" charset="0"/>
            </a:endParaRPr>
          </a:p>
        </p:txBody>
      </p:sp>
      <p:sp>
        <p:nvSpPr>
          <p:cNvPr id="7" name="Rectangle 6"/>
          <p:cNvSpPr/>
          <p:nvPr/>
        </p:nvSpPr>
        <p:spPr>
          <a:xfrm>
            <a:off x="3643290" y="4228373"/>
            <a:ext cx="5500710" cy="1477328"/>
          </a:xfrm>
          <a:prstGeom prst="rect">
            <a:avLst/>
          </a:prstGeom>
        </p:spPr>
        <p:txBody>
          <a:bodyPr wrap="square">
            <a:spAutoFit/>
          </a:bodyPr>
          <a:lstStyle/>
          <a:p>
            <a:r>
              <a:rPr lang="en-US" dirty="0" smtClean="0">
                <a:latin typeface="Times New Roman" pitchFamily="18" charset="0"/>
              </a:rPr>
              <a:t>This is an effort to supplement and re-enforce our commitment to provide Safe and Secure Environment and to make parents as Partners in our endeavor of imparting Holistic Quality Education. Looking forward to working together and successful Cooperation</a:t>
            </a:r>
            <a:r>
              <a:rPr lang="en-US" sz="1600" dirty="0" smtClean="0">
                <a:latin typeface="Times New Roman" pitchFamily="18" charset="0"/>
              </a:rPr>
              <a:t>.</a:t>
            </a:r>
            <a:endParaRPr lang="en-US" sz="1600" dirty="0">
              <a:latin typeface="Times New Roman" pitchFamily="18" charset="0"/>
            </a:endParaRPr>
          </a:p>
        </p:txBody>
      </p:sp>
      <p:pic>
        <p:nvPicPr>
          <p:cNvPr id="8" name="Picture 2" descr="images (1)"/>
          <p:cNvPicPr>
            <a:picLocks noChangeAspect="1" noChangeArrowheads="1"/>
          </p:cNvPicPr>
          <p:nvPr/>
        </p:nvPicPr>
        <p:blipFill>
          <a:blip r:embed="rId3"/>
          <a:srcRect/>
          <a:stretch>
            <a:fillRect/>
          </a:stretch>
        </p:blipFill>
        <p:spPr bwMode="auto">
          <a:xfrm>
            <a:off x="6643702" y="1857364"/>
            <a:ext cx="2305050" cy="1982788"/>
          </a:xfrm>
          <a:prstGeom prst="rect">
            <a:avLst/>
          </a:prstGeom>
          <a:ln>
            <a:noFill/>
          </a:ln>
          <a:effectLst>
            <a:outerShdw blurRad="190500" algn="tl" rotWithShape="0">
              <a:srgbClr val="000000">
                <a:alpha val="70000"/>
              </a:srgbClr>
            </a:outerShdw>
          </a:effectLst>
        </p:spPr>
      </p:pic>
      <p:pic>
        <p:nvPicPr>
          <p:cNvPr id="9" name="Picture 1" descr="Parent on campus"/>
          <p:cNvPicPr>
            <a:picLocks noChangeAspect="1" noChangeArrowheads="1"/>
          </p:cNvPicPr>
          <p:nvPr/>
        </p:nvPicPr>
        <p:blipFill>
          <a:blip r:embed="rId4"/>
          <a:srcRect/>
          <a:stretch>
            <a:fillRect/>
          </a:stretch>
        </p:blipFill>
        <p:spPr bwMode="auto">
          <a:xfrm>
            <a:off x="0" y="4572008"/>
            <a:ext cx="3475038" cy="1335087"/>
          </a:xfrm>
          <a:prstGeom prst="rect">
            <a:avLst/>
          </a:prstGeom>
          <a:ln>
            <a:noFill/>
          </a:ln>
          <a:effectLst>
            <a:outerShdw blurRad="190500" algn="tl" rotWithShape="0">
              <a:srgbClr val="000000">
                <a:alpha val="70000"/>
              </a:srgbClr>
            </a:outerShdw>
          </a:effectLst>
        </p:spPr>
      </p:pic>
      <p:sp>
        <p:nvSpPr>
          <p:cNvPr id="10" name="Rectangle 9"/>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1" name="Picture 10" descr="add.jpg"/>
          <p:cNvPicPr>
            <a:picLocks noChangeAspect="1"/>
          </p:cNvPicPr>
          <p:nvPr/>
        </p:nvPicPr>
        <p:blipFill>
          <a:blip r:embed="rId5"/>
          <a:stretch>
            <a:fillRect/>
          </a:stretch>
        </p:blipFill>
        <p:spPr>
          <a:xfrm>
            <a:off x="0" y="6215082"/>
            <a:ext cx="9144000" cy="642918"/>
          </a:xfrm>
          <a:prstGeom prst="rect">
            <a:avLst/>
          </a:prstGeom>
        </p:spPr>
      </p:pic>
    </p:spTree>
    <p:extLst>
      <p:ext uri="{BB962C8B-B14F-4D97-AF65-F5344CB8AC3E}">
        <p14:creationId xmlns:p14="http://schemas.microsoft.com/office/powerpoint/2010/main" val="4024702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0028" y="2564904"/>
            <a:ext cx="7858180" cy="2246769"/>
          </a:xfrm>
          <a:prstGeom prst="rect">
            <a:avLst/>
          </a:prstGeom>
        </p:spPr>
        <p:txBody>
          <a:bodyPr wrap="square">
            <a:spAutoFit/>
          </a:bodyPr>
          <a:lstStyle/>
          <a:p>
            <a:pPr algn="ctr"/>
            <a:r>
              <a:rPr lang="en-IN" sz="2800" dirty="0" smtClean="0">
                <a:latin typeface="Times New Roman" pitchFamily="18" charset="0"/>
              </a:rPr>
              <a:t>“ To create an excellent education institution</a:t>
            </a:r>
          </a:p>
          <a:p>
            <a:pPr algn="ctr"/>
            <a:r>
              <a:rPr lang="en-IN" sz="2800" dirty="0" smtClean="0">
                <a:latin typeface="Times New Roman" pitchFamily="18" charset="0"/>
              </a:rPr>
              <a:t>synthesising the human values with the</a:t>
            </a:r>
          </a:p>
          <a:p>
            <a:pPr algn="ctr"/>
            <a:r>
              <a:rPr lang="en-IN" sz="2800" dirty="0" smtClean="0">
                <a:latin typeface="Times New Roman" pitchFamily="18" charset="0"/>
              </a:rPr>
              <a:t>highest quality of teaching – learning using</a:t>
            </a:r>
          </a:p>
          <a:p>
            <a:pPr algn="ctr"/>
            <a:r>
              <a:rPr lang="en-IN" sz="2800" dirty="0" smtClean="0">
                <a:latin typeface="Times New Roman" pitchFamily="18" charset="0"/>
              </a:rPr>
              <a:t>modern technology-driven tools for preparing</a:t>
            </a:r>
          </a:p>
          <a:p>
            <a:pPr algn="ctr"/>
            <a:r>
              <a:rPr lang="en-IN" sz="2800" dirty="0" smtClean="0">
                <a:latin typeface="Times New Roman" pitchFamily="18" charset="0"/>
              </a:rPr>
              <a:t>a well-rounded personality for our society.”</a:t>
            </a:r>
            <a:endParaRPr lang="en-IN" sz="2800" dirty="0">
              <a:latin typeface="Times New Roman" pitchFamily="18" charset="0"/>
            </a:endParaRPr>
          </a:p>
        </p:txBody>
      </p:sp>
      <p:sp>
        <p:nvSpPr>
          <p:cNvPr id="3" name="Rectangle 2"/>
          <p:cNvSpPr/>
          <p:nvPr/>
        </p:nvSpPr>
        <p:spPr>
          <a:xfrm>
            <a:off x="0" y="1071546"/>
            <a:ext cx="9144000" cy="857256"/>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4000" dirty="0" smtClean="0">
                <a:solidFill>
                  <a:schemeClr val="tx1"/>
                </a:solidFill>
              </a:rPr>
              <a:t>    </a:t>
            </a:r>
            <a:r>
              <a:rPr lang="en-IN" sz="4000" dirty="0" smtClean="0">
                <a:solidFill>
                  <a:schemeClr val="tx1"/>
                </a:solidFill>
                <a:effectLst>
                  <a:outerShdw blurRad="38100" dist="38100" dir="2700000" algn="tl">
                    <a:srgbClr val="000000">
                      <a:alpha val="43137"/>
                    </a:srgbClr>
                  </a:outerShdw>
                </a:effectLst>
              </a:rPr>
              <a:t>Mission Statement   </a:t>
            </a:r>
            <a:endParaRPr lang="en-US" sz="4000"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Picture 4" descr="add.jpg"/>
          <p:cNvPicPr>
            <a:picLocks noChangeAspect="1"/>
          </p:cNvPicPr>
          <p:nvPr/>
        </p:nvPicPr>
        <p:blipFill>
          <a:blip r:embed="rId2"/>
          <a:stretch>
            <a:fillRect/>
          </a:stretch>
        </p:blipFill>
        <p:spPr>
          <a:xfrm>
            <a:off x="0" y="6215082"/>
            <a:ext cx="9144000" cy="642918"/>
          </a:xfrm>
          <a:prstGeom prst="rect">
            <a:avLst/>
          </a:prstGeom>
        </p:spPr>
      </p:pic>
      <p:pic>
        <p:nvPicPr>
          <p:cNvPr id="7" name="Picture 6" descr="school logo png.png"/>
          <p:cNvPicPr>
            <a:picLocks noChangeAspect="1"/>
          </p:cNvPicPr>
          <p:nvPr/>
        </p:nvPicPr>
        <p:blipFill>
          <a:blip r:embed="rId3"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428736"/>
          </a:xfrm>
          <a:prstGeom prst="rect">
            <a:avLst/>
          </a:prstGeom>
          <a:blipFill>
            <a:blip r:embed="rId2" cstate="print"/>
            <a:tile tx="0" ty="0" sx="100000" sy="100000" flip="none" algn="tl"/>
          </a:blipFill>
        </p:spPr>
        <p:txBody>
          <a:bodyPr>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IN" sz="4400" b="1" smtClean="0">
                <a:solidFill>
                  <a:srgbClr val="FFFF00"/>
                </a:solidFill>
              </a:rPr>
              <a:t>  </a:t>
            </a:r>
            <a:r>
              <a:rPr lang="en-IN" sz="3600" b="1" smtClean="0">
                <a:solidFill>
                  <a:srgbClr val="002060"/>
                </a:solidFill>
                <a:effectLst>
                  <a:outerShdw blurRad="38100" dist="38100" dir="2700000" algn="tl">
                    <a:srgbClr val="000000">
                      <a:alpha val="43137"/>
                    </a:srgbClr>
                  </a:outerShdw>
                </a:effectLst>
                <a:latin typeface="Arial Black" pitchFamily="34" charset="0"/>
              </a:rPr>
              <a:t>Parent’s complaint</a:t>
            </a:r>
            <a:br>
              <a:rPr lang="en-IN" sz="3600" b="1" smtClean="0">
                <a:solidFill>
                  <a:srgbClr val="002060"/>
                </a:solidFill>
                <a:effectLst>
                  <a:outerShdw blurRad="38100" dist="38100" dir="2700000" algn="tl">
                    <a:srgbClr val="000000">
                      <a:alpha val="43137"/>
                    </a:srgbClr>
                  </a:outerShdw>
                </a:effectLst>
                <a:latin typeface="Arial Black" pitchFamily="34" charset="0"/>
              </a:rPr>
            </a:br>
            <a:r>
              <a:rPr lang="en-IN" sz="3600" b="1" smtClean="0">
                <a:solidFill>
                  <a:srgbClr val="002060"/>
                </a:solidFill>
                <a:effectLst>
                  <a:outerShdw blurRad="38100" dist="38100" dir="2700000" algn="tl">
                    <a:srgbClr val="000000">
                      <a:alpha val="43137"/>
                    </a:srgbClr>
                  </a:outerShdw>
                </a:effectLst>
                <a:latin typeface="Arial Black" pitchFamily="34" charset="0"/>
              </a:rPr>
              <a:t> disposal system </a:t>
            </a:r>
            <a:endParaRPr lang="en-IN" sz="3600" dirty="0">
              <a:solidFill>
                <a:srgbClr val="002060"/>
              </a:solidFill>
              <a:effectLst>
                <a:outerShdw blurRad="38100" dist="38100" dir="2700000" algn="tl">
                  <a:srgbClr val="000000">
                    <a:alpha val="43137"/>
                  </a:srgbClr>
                </a:outerShdw>
              </a:effectLst>
              <a:latin typeface="Arial Black" pitchFamily="34" charset="0"/>
            </a:endParaRPr>
          </a:p>
        </p:txBody>
      </p:sp>
      <p:sp>
        <p:nvSpPr>
          <p:cNvPr id="3" name="Content Placeholder 2"/>
          <p:cNvSpPr txBox="1">
            <a:spLocks/>
          </p:cNvSpPr>
          <p:nvPr/>
        </p:nvSpPr>
        <p:spPr>
          <a:xfrm>
            <a:off x="0" y="1418134"/>
            <a:ext cx="9143999" cy="4895864"/>
          </a:xfrm>
          <a:prstGeom prst="rect">
            <a:avLst/>
          </a:prstGeom>
        </p:spPr>
        <p:style>
          <a:lnRef idx="0">
            <a:schemeClr val="accent1"/>
          </a:lnRef>
          <a:fillRef idx="3">
            <a:schemeClr val="accent1"/>
          </a:fillRef>
          <a:effectRef idx="3">
            <a:schemeClr val="accent1"/>
          </a:effectRef>
          <a:fontRef idx="minor">
            <a:schemeClr val="lt1"/>
          </a:fontRef>
        </p:style>
        <p:txBody>
          <a:bodyPr>
            <a:normAutofit fontScale="850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lt1"/>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lt1"/>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lt1"/>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lt1"/>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lt1"/>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9pPr>
          </a:lstStyle>
          <a:p>
            <a:endParaRPr lang="en-IN" b="1" dirty="0" smtClean="0">
              <a:solidFill>
                <a:schemeClr val="tx1"/>
              </a:solidFill>
            </a:endParaRPr>
          </a:p>
          <a:p>
            <a:pPr>
              <a:buFont typeface="Wingdings" pitchFamily="2" charset="2"/>
              <a:buChar char="Ø"/>
            </a:pPr>
            <a:r>
              <a:rPr lang="en-IN" b="1" dirty="0" smtClean="0">
                <a:solidFill>
                  <a:schemeClr val="accent4">
                    <a:lumMod val="50000"/>
                  </a:schemeClr>
                </a:solidFill>
              </a:rPr>
              <a:t>Parents to contact the Complaint Handling Coordinator i.e. </a:t>
            </a:r>
            <a:r>
              <a:rPr lang="en-IN" b="1" smtClean="0">
                <a:solidFill>
                  <a:schemeClr val="accent4">
                    <a:lumMod val="50000"/>
                  </a:schemeClr>
                </a:solidFill>
              </a:rPr>
              <a:t>Principal </a:t>
            </a:r>
            <a:r>
              <a:rPr lang="en-IN" b="1" dirty="0" smtClean="0">
                <a:solidFill>
                  <a:schemeClr val="accent4">
                    <a:lumMod val="50000"/>
                  </a:schemeClr>
                </a:solidFill>
              </a:rPr>
              <a:t>for any complaints regarding transport and academics.</a:t>
            </a:r>
          </a:p>
          <a:p>
            <a:pPr>
              <a:buFont typeface="Wingdings" pitchFamily="2" charset="2"/>
              <a:buChar char="Ø"/>
            </a:pPr>
            <a:r>
              <a:rPr lang="en-IN" b="1" dirty="0" smtClean="0">
                <a:solidFill>
                  <a:schemeClr val="accent4">
                    <a:lumMod val="50000"/>
                  </a:schemeClr>
                </a:solidFill>
              </a:rPr>
              <a:t>The complaint can be in the mode of e-mail and in written mode between  10.00 a.m. to 1.00 p.m. (Monday to Saturday only)</a:t>
            </a:r>
          </a:p>
          <a:p>
            <a:pPr>
              <a:buFont typeface="Wingdings" pitchFamily="2" charset="2"/>
              <a:buChar char="Ø"/>
            </a:pPr>
            <a:r>
              <a:rPr lang="en-IN" b="1" dirty="0" smtClean="0">
                <a:solidFill>
                  <a:schemeClr val="accent4">
                    <a:lumMod val="50000"/>
                  </a:schemeClr>
                </a:solidFill>
              </a:rPr>
              <a:t>Ph. No.  06262626969, email id : principal.gondia@mountlitera.com</a:t>
            </a:r>
          </a:p>
          <a:p>
            <a:pPr>
              <a:buFont typeface="Wingdings" pitchFamily="2" charset="2"/>
              <a:buChar char="Ø"/>
            </a:pPr>
            <a:r>
              <a:rPr lang="en-IN" b="1" dirty="0" smtClean="0">
                <a:solidFill>
                  <a:schemeClr val="accent4">
                    <a:lumMod val="50000"/>
                  </a:schemeClr>
                </a:solidFill>
              </a:rPr>
              <a:t> The CHC will maintain the record of the complaints made and convey it to the concerned authority on the same day. </a:t>
            </a:r>
            <a:endParaRPr lang="en-IN" b="1" u="sng" dirty="0" smtClean="0">
              <a:solidFill>
                <a:schemeClr val="accent4">
                  <a:lumMod val="50000"/>
                </a:schemeClr>
              </a:solidFill>
            </a:endParaRPr>
          </a:p>
          <a:p>
            <a:pPr>
              <a:buFont typeface="Wingdings" pitchFamily="2" charset="2"/>
              <a:buChar char="Ø"/>
            </a:pPr>
            <a:r>
              <a:rPr lang="en-IN" b="1" dirty="0" smtClean="0">
                <a:solidFill>
                  <a:schemeClr val="accent4">
                    <a:lumMod val="50000"/>
                  </a:schemeClr>
                </a:solidFill>
              </a:rPr>
              <a:t>The CHC will be responsible for taking the feedback and the proper closure from the concerned authority and will give a proper closure to the parent within 3 days of  lodging the complaint. </a:t>
            </a:r>
          </a:p>
          <a:p>
            <a:pPr>
              <a:buFont typeface="Wingdings" pitchFamily="2" charset="2"/>
              <a:buChar char="Ø"/>
            </a:pPr>
            <a:r>
              <a:rPr lang="en-IN" b="1" dirty="0" smtClean="0">
                <a:solidFill>
                  <a:schemeClr val="accent4">
                    <a:lumMod val="50000"/>
                  </a:schemeClr>
                </a:solidFill>
              </a:rPr>
              <a:t>The parents will contact the Academic Co-ordinator for any complaints regarding the academics ( by written mode or through emails only).</a:t>
            </a:r>
          </a:p>
          <a:p>
            <a:pPr>
              <a:buFont typeface="Wingdings" pitchFamily="2" charset="2"/>
              <a:buChar char="Ø"/>
            </a:pPr>
            <a:endParaRPr lang="en-IN" dirty="0">
              <a:solidFill>
                <a:schemeClr val="accent4">
                  <a:lumMod val="50000"/>
                </a:schemeClr>
              </a:solidFill>
            </a:endParaRPr>
          </a:p>
        </p:txBody>
      </p:sp>
      <p:sp>
        <p:nvSpPr>
          <p:cNvPr id="4" name="Rectangle 3"/>
          <p:cNvSpPr/>
          <p:nvPr/>
        </p:nvSpPr>
        <p:spPr>
          <a:xfrm>
            <a:off x="0" y="6334780"/>
            <a:ext cx="9144000" cy="523220"/>
          </a:xfrm>
          <a:prstGeom prst="rect">
            <a:avLst/>
          </a:prstGeom>
          <a:blipFill>
            <a:blip r:embed="rId3" cstate="print"/>
            <a:tile tx="0" ty="0" sx="100000" sy="100000" flip="none" algn="tl"/>
          </a:blipFill>
        </p:spPr>
        <p:txBody>
          <a:bodyPr wrap="square">
            <a:spAutoFit/>
          </a:bodyPr>
          <a:lstStyle/>
          <a:p>
            <a:pPr algn="ctr"/>
            <a:r>
              <a:rPr lang="en-IN" sz="2800" b="1" dirty="0" smtClean="0"/>
              <a:t>Mount Litera Zee </a:t>
            </a:r>
            <a:r>
              <a:rPr lang="en-IN" sz="2800" b="1" dirty="0" err="1" smtClean="0"/>
              <a:t>School,Gondia</a:t>
            </a:r>
            <a:r>
              <a:rPr lang="en-IN" sz="2800" b="1" dirty="0" smtClean="0"/>
              <a:t> </a:t>
            </a:r>
            <a:endParaRPr lang="en-IN" sz="2800" b="1" dirty="0"/>
          </a:p>
        </p:txBody>
      </p:sp>
      <p:pic>
        <p:nvPicPr>
          <p:cNvPr id="5" name="Picture 4" descr="logo.gif"/>
          <p:cNvPicPr>
            <a:picLocks noChangeAspect="1"/>
          </p:cNvPicPr>
          <p:nvPr/>
        </p:nvPicPr>
        <p:blipFill>
          <a:blip r:embed="rId4" cstate="print"/>
          <a:stretch>
            <a:fillRect/>
          </a:stretch>
        </p:blipFill>
        <p:spPr>
          <a:xfrm>
            <a:off x="8244408" y="5984061"/>
            <a:ext cx="994792" cy="873939"/>
          </a:xfrm>
          <a:prstGeom prst="rect">
            <a:avLst/>
          </a:prstGeom>
          <a:ln>
            <a:noFill/>
          </a:ln>
          <a:effectLst>
            <a:outerShdw blurRad="292100" dist="139700" dir="2700000" algn="tl" rotWithShape="0">
              <a:srgbClr val="333333">
                <a:alpha val="65000"/>
              </a:srgbClr>
            </a:outerShdw>
          </a:effectLst>
        </p:spPr>
      </p:pic>
      <p:pic>
        <p:nvPicPr>
          <p:cNvPr id="6" name="Picture 2" descr="D:\photos for school website\IMG-20190606-WA023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30236"/>
            <a:ext cx="2869464" cy="1387898"/>
          </a:xfrm>
          <a:prstGeom prst="rect">
            <a:avLst/>
          </a:prstGeom>
          <a:noFill/>
          <a:ln w="38100">
            <a:solidFill>
              <a:schemeClr val="accent3">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50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3000" fill="hold"/>
                                        <p:tgtEl>
                                          <p:spTgt spid="3">
                                            <p:bg/>
                                          </p:spTgt>
                                        </p:tgtEl>
                                        <p:attrNameLst>
                                          <p:attrName>ppt_w</p:attrName>
                                        </p:attrNameLst>
                                      </p:cBhvr>
                                      <p:tavLst>
                                        <p:tav tm="0">
                                          <p:val>
                                            <p:strVal val="#ppt_w+.3"/>
                                          </p:val>
                                        </p:tav>
                                        <p:tav tm="100000">
                                          <p:val>
                                            <p:strVal val="#ppt_w"/>
                                          </p:val>
                                        </p:tav>
                                      </p:tavLst>
                                    </p:anim>
                                    <p:anim calcmode="lin" valueType="num">
                                      <p:cBhvr>
                                        <p:cTn id="8" dur="3000" fill="hold"/>
                                        <p:tgtEl>
                                          <p:spTgt spid="3">
                                            <p:bg/>
                                          </p:spTgt>
                                        </p:tgtEl>
                                        <p:attrNameLst>
                                          <p:attrName>ppt_h</p:attrName>
                                        </p:attrNameLst>
                                      </p:cBhvr>
                                      <p:tavLst>
                                        <p:tav tm="0">
                                          <p:val>
                                            <p:strVal val="#ppt_h"/>
                                          </p:val>
                                        </p:tav>
                                        <p:tav tm="100000">
                                          <p:val>
                                            <p:strVal val="#ppt_h"/>
                                          </p:val>
                                        </p:tav>
                                      </p:tavLst>
                                    </p:anim>
                                    <p:animEffect transition="in" filter="fade">
                                      <p:cBhvr>
                                        <p:cTn id="9" dur="3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3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3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3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3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3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3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3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3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3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3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3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3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3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3" dur="3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3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3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0" dur="3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071546"/>
          </a:xfrm>
          <a:prstGeom prst="rect">
            <a:avLst/>
          </a:prstGeom>
          <a:blipFill>
            <a:blip r:embed="rId2" cstate="print"/>
            <a:tile tx="0" ty="0" sx="100000" sy="100000" flip="none" algn="tl"/>
          </a:blipFill>
          <a:ln>
            <a:noFill/>
          </a:ln>
        </p:spPr>
        <p:txBody>
          <a:bodyPr vert="horz" lIns="0" tIns="0" rIns="0" bIns="0" anchor="b">
            <a:noAutofit/>
            <a:scene3d>
              <a:camera prst="orthographicFront"/>
              <a:lightRig rig="freezing" dir="t">
                <a:rot lat="0" lon="0" rev="5640000"/>
              </a:lightRig>
            </a:scene3d>
            <a:sp3d prstMaterial="flat">
              <a:bevelT w="38100" h="38100"/>
            </a:sp3d>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IN" sz="3600" b="1" smtClean="0">
                <a:solidFill>
                  <a:srgbClr val="002060"/>
                </a:solidFill>
                <a:effectLst>
                  <a:outerShdw blurRad="38100" dist="38100" dir="2700000" algn="tl">
                    <a:srgbClr val="000000">
                      <a:alpha val="43137"/>
                    </a:srgbClr>
                  </a:outerShdw>
                </a:effectLst>
                <a:latin typeface="Arial Black" pitchFamily="34" charset="0"/>
              </a:rPr>
              <a:t>Feedback Hierarchy</a:t>
            </a:r>
            <a:endParaRPr lang="en-IN" sz="3600" b="1" dirty="0" smtClean="0">
              <a:solidFill>
                <a:srgbClr val="002060"/>
              </a:solidFill>
              <a:effectLst>
                <a:outerShdw blurRad="38100" dist="38100" dir="2700000" algn="tl">
                  <a:srgbClr val="000000">
                    <a:alpha val="43137"/>
                  </a:srgbClr>
                </a:outerShdw>
              </a:effectLst>
              <a:latin typeface="Arial Black" pitchFamily="34" charset="0"/>
            </a:endParaRPr>
          </a:p>
        </p:txBody>
      </p:sp>
      <p:pic>
        <p:nvPicPr>
          <p:cNvPr id="3" name="Picture 2" descr="D:\photos for school website\IMG-20190606-WA02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7" y="24378"/>
            <a:ext cx="2280173" cy="1042422"/>
          </a:xfrm>
          <a:prstGeom prst="rect">
            <a:avLst/>
          </a:prstGeom>
          <a:noFill/>
          <a:ln w="38100">
            <a:solidFill>
              <a:schemeClr val="accent3">
                <a:lumMod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142984"/>
            <a:ext cx="9144000" cy="1138773"/>
          </a:xfrm>
          <a:prstGeom prst="rect">
            <a:avLst/>
          </a:prstGeom>
        </p:spPr>
        <p:txBody>
          <a:bodyPr wrap="square">
            <a:spAutoFit/>
          </a:bodyPr>
          <a:lstStyle/>
          <a:p>
            <a:pPr algn="ctr"/>
            <a:r>
              <a:rPr lang="en-IN" sz="2400" b="1" i="1" u="sng" dirty="0" smtClean="0"/>
              <a:t>For any queries, suggestions, feedbacks and complaints kindly follow the hierarchy:</a:t>
            </a:r>
          </a:p>
          <a:p>
            <a:pPr algn="ctr"/>
            <a:endParaRPr lang="en-IN" sz="2000" b="1" u="sng" dirty="0"/>
          </a:p>
        </p:txBody>
      </p:sp>
      <p:sp>
        <p:nvSpPr>
          <p:cNvPr id="5" name="Rectangle 4"/>
          <p:cNvSpPr/>
          <p:nvPr/>
        </p:nvSpPr>
        <p:spPr>
          <a:xfrm>
            <a:off x="1000100" y="1941506"/>
            <a:ext cx="4572000" cy="3416320"/>
          </a:xfrm>
          <a:prstGeom prst="rect">
            <a:avLst/>
          </a:prstGeom>
        </p:spPr>
        <p:txBody>
          <a:bodyPr>
            <a:spAutoFit/>
          </a:bodyPr>
          <a:lstStyle/>
          <a:p>
            <a:pPr algn="ctr">
              <a:lnSpc>
                <a:spcPct val="300000"/>
              </a:lnSpc>
            </a:pPr>
            <a:r>
              <a:rPr lang="en-US" b="1" dirty="0" smtClean="0">
                <a:solidFill>
                  <a:srgbClr val="800000"/>
                </a:solidFill>
              </a:rPr>
              <a:t>Academics related</a:t>
            </a:r>
          </a:p>
          <a:p>
            <a:pPr algn="ctr">
              <a:lnSpc>
                <a:spcPct val="300000"/>
              </a:lnSpc>
            </a:pPr>
            <a:r>
              <a:rPr lang="en-US" b="1" dirty="0" smtClean="0">
                <a:solidFill>
                  <a:srgbClr val="800000"/>
                </a:solidFill>
              </a:rPr>
              <a:t>Class teacher  (3 Days)</a:t>
            </a:r>
          </a:p>
          <a:p>
            <a:pPr algn="ctr">
              <a:lnSpc>
                <a:spcPct val="300000"/>
              </a:lnSpc>
            </a:pPr>
            <a:r>
              <a:rPr lang="en-US" b="1" dirty="0" smtClean="0">
                <a:solidFill>
                  <a:srgbClr val="800000"/>
                </a:solidFill>
              </a:rPr>
              <a:t>Principal (3 Days)</a:t>
            </a:r>
          </a:p>
          <a:p>
            <a:pPr algn="ctr">
              <a:lnSpc>
                <a:spcPct val="300000"/>
              </a:lnSpc>
            </a:pPr>
            <a:r>
              <a:rPr lang="en-IN" b="1" dirty="0" smtClean="0">
                <a:solidFill>
                  <a:srgbClr val="800000"/>
                </a:solidFill>
              </a:rPr>
              <a:t>Regional School Director</a:t>
            </a:r>
          </a:p>
        </p:txBody>
      </p:sp>
      <p:pic>
        <p:nvPicPr>
          <p:cNvPr id="6" name="Picture 16" descr="Image result for compalint System clipart"/>
          <p:cNvPicPr>
            <a:picLocks noChangeAspect="1" noChangeArrowheads="1"/>
          </p:cNvPicPr>
          <p:nvPr/>
        </p:nvPicPr>
        <p:blipFill>
          <a:blip r:embed="rId4" cstate="print"/>
          <a:srcRect/>
          <a:stretch>
            <a:fillRect/>
          </a:stretch>
        </p:blipFill>
        <p:spPr bwMode="auto">
          <a:xfrm>
            <a:off x="357158" y="2286000"/>
            <a:ext cx="1447800" cy="1447800"/>
          </a:xfrm>
          <a:prstGeom prst="rect">
            <a:avLst/>
          </a:prstGeom>
          <a:ln>
            <a:noFill/>
          </a:ln>
          <a:effectLst>
            <a:outerShdw blurRad="190500" algn="tl" rotWithShape="0">
              <a:srgbClr val="000000">
                <a:alpha val="70000"/>
              </a:srgbClr>
            </a:outerShdw>
          </a:effectLst>
        </p:spPr>
      </p:pic>
      <p:pic>
        <p:nvPicPr>
          <p:cNvPr id="7" name="Picture 18" descr="Image result for compalint System clipart"/>
          <p:cNvPicPr>
            <a:picLocks noChangeAspect="1" noChangeArrowheads="1"/>
          </p:cNvPicPr>
          <p:nvPr/>
        </p:nvPicPr>
        <p:blipFill>
          <a:blip r:embed="rId5" cstate="print"/>
          <a:srcRect/>
          <a:stretch>
            <a:fillRect/>
          </a:stretch>
        </p:blipFill>
        <p:spPr bwMode="auto">
          <a:xfrm>
            <a:off x="5919758" y="2286000"/>
            <a:ext cx="1447800" cy="1447800"/>
          </a:xfrm>
          <a:prstGeom prst="rect">
            <a:avLst/>
          </a:prstGeom>
          <a:ln>
            <a:noFill/>
          </a:ln>
          <a:effectLst>
            <a:outerShdw blurRad="190500" algn="tl" rotWithShape="0">
              <a:srgbClr val="000000">
                <a:alpha val="70000"/>
              </a:srgbClr>
            </a:outerShdw>
          </a:effectLst>
        </p:spPr>
      </p:pic>
      <p:sp>
        <p:nvSpPr>
          <p:cNvPr id="8" name="Rectangle 7"/>
          <p:cNvSpPr/>
          <p:nvPr/>
        </p:nvSpPr>
        <p:spPr>
          <a:xfrm>
            <a:off x="4786314" y="4357694"/>
            <a:ext cx="4071966" cy="1569660"/>
          </a:xfrm>
          <a:prstGeom prst="rect">
            <a:avLst/>
          </a:prstGeom>
        </p:spPr>
        <p:txBody>
          <a:bodyPr wrap="square">
            <a:spAutoFit/>
          </a:bodyPr>
          <a:lstStyle/>
          <a:p>
            <a:pPr algn="ctr"/>
            <a:r>
              <a:rPr lang="en-IN" sz="2400" b="1" dirty="0" smtClean="0">
                <a:solidFill>
                  <a:schemeClr val="accent1">
                    <a:lumMod val="60000"/>
                    <a:lumOff val="40000"/>
                  </a:schemeClr>
                </a:solidFill>
              </a:rPr>
              <a:t>Sources of Feedback </a:t>
            </a:r>
          </a:p>
          <a:p>
            <a:pPr algn="just">
              <a:buFont typeface="Wingdings" pitchFamily="2" charset="2"/>
              <a:buChar char="§"/>
            </a:pPr>
            <a:r>
              <a:rPr lang="en-IN" dirty="0" smtClean="0"/>
              <a:t>Emails to Coordinators or Principal  </a:t>
            </a:r>
          </a:p>
          <a:p>
            <a:pPr algn="just">
              <a:buFont typeface="Wingdings" pitchFamily="2" charset="2"/>
              <a:buChar char="§"/>
            </a:pPr>
            <a:r>
              <a:rPr lang="en-IN" dirty="0" smtClean="0"/>
              <a:t>Feedback to Front Office (FO)</a:t>
            </a:r>
          </a:p>
          <a:p>
            <a:pPr algn="just">
              <a:buFont typeface="Wingdings" pitchFamily="2" charset="2"/>
              <a:buChar char="§"/>
            </a:pPr>
            <a:r>
              <a:rPr lang="en-IN" dirty="0" smtClean="0"/>
              <a:t>Feedback during PTA meetings </a:t>
            </a:r>
          </a:p>
          <a:p>
            <a:pPr algn="just">
              <a:buFont typeface="Wingdings" pitchFamily="2" charset="2"/>
              <a:buChar char="§"/>
            </a:pPr>
            <a:r>
              <a:rPr lang="en-IN" dirty="0" smtClean="0"/>
              <a:t>Feedback to Hon. Chairman Sir</a:t>
            </a:r>
            <a:endParaRPr lang="en-IN" dirty="0"/>
          </a:p>
        </p:txBody>
      </p:sp>
      <p:sp>
        <p:nvSpPr>
          <p:cNvPr id="9" name="Down Arrow 8"/>
          <p:cNvSpPr/>
          <p:nvPr/>
        </p:nvSpPr>
        <p:spPr>
          <a:xfrm>
            <a:off x="3143240" y="2643182"/>
            <a:ext cx="228600" cy="6096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Down Arrow 9"/>
          <p:cNvSpPr/>
          <p:nvPr/>
        </p:nvSpPr>
        <p:spPr>
          <a:xfrm>
            <a:off x="3146101" y="3501008"/>
            <a:ext cx="228600" cy="6096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Down Arrow 10"/>
          <p:cNvSpPr/>
          <p:nvPr/>
        </p:nvSpPr>
        <p:spPr>
          <a:xfrm>
            <a:off x="3186810" y="4293096"/>
            <a:ext cx="228600" cy="6096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Rectangle 11"/>
          <p:cNvSpPr/>
          <p:nvPr/>
        </p:nvSpPr>
        <p:spPr>
          <a:xfrm>
            <a:off x="0" y="6334780"/>
            <a:ext cx="9144000" cy="523220"/>
          </a:xfrm>
          <a:prstGeom prst="rect">
            <a:avLst/>
          </a:prstGeom>
          <a:blipFill>
            <a:blip r:embed="rId6" cstate="print"/>
            <a:tile tx="0" ty="0" sx="100000" sy="100000" flip="none" algn="tl"/>
          </a:blipFill>
        </p:spPr>
        <p:txBody>
          <a:bodyPr wrap="square">
            <a:spAutoFit/>
          </a:bodyPr>
          <a:lstStyle/>
          <a:p>
            <a:pPr algn="ctr"/>
            <a:r>
              <a:rPr lang="en-IN" sz="2800" b="1" dirty="0" smtClean="0"/>
              <a:t>Mount Litera Zee School, Gondia</a:t>
            </a:r>
            <a:endParaRPr lang="en-IN" sz="2800" b="1" dirty="0"/>
          </a:p>
        </p:txBody>
      </p:sp>
      <p:pic>
        <p:nvPicPr>
          <p:cNvPr id="13" name="Picture 12" descr="logo.gif"/>
          <p:cNvPicPr>
            <a:picLocks noChangeAspect="1"/>
          </p:cNvPicPr>
          <p:nvPr/>
        </p:nvPicPr>
        <p:blipFill>
          <a:blip r:embed="rId7" cstate="print"/>
          <a:stretch>
            <a:fillRect/>
          </a:stretch>
        </p:blipFill>
        <p:spPr>
          <a:xfrm>
            <a:off x="8244408" y="5984061"/>
            <a:ext cx="994792" cy="873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281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071546"/>
          </a:xfrm>
          <a:prstGeom prst="rect">
            <a:avLst/>
          </a:prstGeom>
          <a:blipFill>
            <a:blip r:embed="rId2" cstate="print"/>
            <a:tile tx="0" ty="0" sx="100000" sy="100000" flip="none" algn="tl"/>
          </a:blipFill>
          <a:ln>
            <a:noFill/>
          </a:ln>
        </p:spPr>
        <p:txBody>
          <a:bodyPr vert="horz" lIns="0" tIns="0" rIns="0" bIns="0" anchor="b">
            <a:noAutofit/>
            <a:scene3d>
              <a:camera prst="orthographicFront"/>
              <a:lightRig rig="freezing" dir="t">
                <a:rot lat="0" lon="0" rev="5640000"/>
              </a:lightRig>
            </a:scene3d>
            <a:sp3d prstMaterial="flat">
              <a:bevelT w="38100" h="38100"/>
            </a:sp3d>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IN" sz="3600" b="1" smtClean="0">
                <a:solidFill>
                  <a:srgbClr val="002060"/>
                </a:solidFill>
                <a:effectLst>
                  <a:outerShdw blurRad="38100" dist="38100" dir="2700000" algn="tl">
                    <a:srgbClr val="000000">
                      <a:alpha val="43137"/>
                    </a:srgbClr>
                  </a:outerShdw>
                </a:effectLst>
                <a:latin typeface="Arial Black" pitchFamily="34" charset="0"/>
              </a:rPr>
              <a:t>CHC </a:t>
            </a:r>
            <a:endParaRPr lang="en-IN" sz="3600" b="1" dirty="0" smtClean="0">
              <a:solidFill>
                <a:srgbClr val="002060"/>
              </a:solidFill>
              <a:effectLst>
                <a:outerShdw blurRad="38100" dist="38100" dir="2700000" algn="tl">
                  <a:srgbClr val="000000">
                    <a:alpha val="43137"/>
                  </a:srgbClr>
                </a:outerShdw>
              </a:effectLst>
              <a:latin typeface="Arial Black" pitchFamily="34" charset="0"/>
            </a:endParaRPr>
          </a:p>
        </p:txBody>
      </p:sp>
      <p:pic>
        <p:nvPicPr>
          <p:cNvPr id="3" name="Picture 2" descr="D:\photos for school website\IMG-20190606-WA02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7" y="24378"/>
            <a:ext cx="2280173" cy="1042422"/>
          </a:xfrm>
          <a:prstGeom prst="rect">
            <a:avLst/>
          </a:prstGeom>
          <a:noFill/>
          <a:ln w="38100">
            <a:solidFill>
              <a:schemeClr val="accent3">
                <a:lumMod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1307812"/>
            <a:ext cx="6781800" cy="584775"/>
          </a:xfrm>
          <a:prstGeom prst="rect">
            <a:avLst/>
          </a:prstGeom>
        </p:spPr>
        <p:txBody>
          <a:bodyPr wrap="square">
            <a:spAutoFit/>
          </a:bodyPr>
          <a:lstStyle/>
          <a:p>
            <a:pPr algn="ctr"/>
            <a:r>
              <a:rPr lang="en-US" sz="3200" b="1" dirty="0" smtClean="0">
                <a:latin typeface="Times New Roman" pitchFamily="18" charset="0"/>
                <a:cs typeface="Times New Roman" pitchFamily="18" charset="0"/>
              </a:rPr>
              <a:t>Parent’s Complaint Disposal System</a:t>
            </a:r>
          </a:p>
        </p:txBody>
      </p:sp>
      <p:pic>
        <p:nvPicPr>
          <p:cNvPr id="5" name="Picture 16" descr="Image result for compalint System clipart"/>
          <p:cNvPicPr>
            <a:picLocks noChangeAspect="1" noChangeArrowheads="1"/>
          </p:cNvPicPr>
          <p:nvPr/>
        </p:nvPicPr>
        <p:blipFill>
          <a:blip r:embed="rId4" cstate="print"/>
          <a:srcRect/>
          <a:stretch>
            <a:fillRect/>
          </a:stretch>
        </p:blipFill>
        <p:spPr bwMode="auto">
          <a:xfrm>
            <a:off x="685800" y="2746076"/>
            <a:ext cx="2057400" cy="2360178"/>
          </a:xfrm>
          <a:prstGeom prst="rect">
            <a:avLst/>
          </a:prstGeom>
          <a:ln>
            <a:noFill/>
          </a:ln>
          <a:effectLst>
            <a:outerShdw blurRad="190500" algn="tl" rotWithShape="0">
              <a:srgbClr val="000000">
                <a:alpha val="70000"/>
              </a:srgbClr>
            </a:outerShdw>
          </a:effectLst>
        </p:spPr>
      </p:pic>
      <p:pic>
        <p:nvPicPr>
          <p:cNvPr id="6" name="Picture 18" descr="Image result for compalint System clipart"/>
          <p:cNvPicPr>
            <a:picLocks noChangeAspect="1" noChangeArrowheads="1"/>
          </p:cNvPicPr>
          <p:nvPr/>
        </p:nvPicPr>
        <p:blipFill>
          <a:blip r:embed="rId5" cstate="print"/>
          <a:srcRect/>
          <a:stretch>
            <a:fillRect/>
          </a:stretch>
        </p:blipFill>
        <p:spPr bwMode="auto">
          <a:xfrm>
            <a:off x="6248400" y="2707976"/>
            <a:ext cx="2436698" cy="2436378"/>
          </a:xfrm>
          <a:prstGeom prst="rect">
            <a:avLst/>
          </a:prstGeom>
          <a:ln>
            <a:noFill/>
          </a:ln>
          <a:effectLst>
            <a:outerShdw blurRad="190500" algn="tl" rotWithShape="0">
              <a:srgbClr val="000000">
                <a:alpha val="70000"/>
              </a:srgbClr>
            </a:outerShdw>
          </a:effectLst>
        </p:spPr>
      </p:pic>
      <p:sp>
        <p:nvSpPr>
          <p:cNvPr id="8" name="Rectangle 7"/>
          <p:cNvSpPr/>
          <p:nvPr/>
        </p:nvSpPr>
        <p:spPr>
          <a:xfrm>
            <a:off x="3496997" y="1879930"/>
            <a:ext cx="1973618" cy="766044"/>
          </a:xfrm>
          <a:prstGeom prst="rect">
            <a:avLst/>
          </a:prstGeom>
        </p:spPr>
        <p:txBody>
          <a:bodyPr wrap="none">
            <a:spAutoFit/>
          </a:bodyPr>
          <a:lstStyle/>
          <a:p>
            <a:pPr algn="ctr">
              <a:lnSpc>
                <a:spcPct val="300000"/>
              </a:lnSpc>
            </a:pPr>
            <a:r>
              <a:rPr lang="en-US" b="1" dirty="0" smtClean="0">
                <a:solidFill>
                  <a:srgbClr val="800000"/>
                </a:solidFill>
              </a:rPr>
              <a:t>Admin Related</a:t>
            </a:r>
          </a:p>
        </p:txBody>
      </p:sp>
      <p:sp>
        <p:nvSpPr>
          <p:cNvPr id="9" name="Rectangle 8"/>
          <p:cNvSpPr/>
          <p:nvPr/>
        </p:nvSpPr>
        <p:spPr>
          <a:xfrm>
            <a:off x="381000" y="1778040"/>
            <a:ext cx="8153400" cy="1768241"/>
          </a:xfrm>
          <a:prstGeom prst="rect">
            <a:avLst/>
          </a:prstGeom>
        </p:spPr>
        <p:txBody>
          <a:bodyPr wrap="square">
            <a:spAutoFit/>
          </a:bodyPr>
          <a:lstStyle/>
          <a:p>
            <a:pPr algn="ctr">
              <a:lnSpc>
                <a:spcPct val="300000"/>
              </a:lnSpc>
            </a:pPr>
            <a:endParaRPr lang="en-US" sz="2000" b="1" dirty="0" smtClean="0">
              <a:solidFill>
                <a:srgbClr val="800000"/>
              </a:solidFill>
            </a:endParaRPr>
          </a:p>
          <a:p>
            <a:pPr algn="ctr">
              <a:lnSpc>
                <a:spcPct val="300000"/>
              </a:lnSpc>
            </a:pPr>
            <a:r>
              <a:rPr lang="en-US" sz="2000" b="1" dirty="0" smtClean="0">
                <a:solidFill>
                  <a:srgbClr val="800000"/>
                </a:solidFill>
                <a:latin typeface="Times New Roman" pitchFamily="18" charset="0"/>
              </a:rPr>
              <a:t>Principal (3 Days)</a:t>
            </a:r>
          </a:p>
        </p:txBody>
      </p:sp>
      <p:sp>
        <p:nvSpPr>
          <p:cNvPr id="10" name="Rectangle 9"/>
          <p:cNvSpPr/>
          <p:nvPr/>
        </p:nvSpPr>
        <p:spPr>
          <a:xfrm>
            <a:off x="3111966" y="3625974"/>
            <a:ext cx="2927596" cy="844911"/>
          </a:xfrm>
          <a:prstGeom prst="rect">
            <a:avLst/>
          </a:prstGeom>
        </p:spPr>
        <p:txBody>
          <a:bodyPr wrap="none">
            <a:spAutoFit/>
          </a:bodyPr>
          <a:lstStyle/>
          <a:p>
            <a:pPr algn="ctr">
              <a:lnSpc>
                <a:spcPct val="300000"/>
              </a:lnSpc>
            </a:pPr>
            <a:r>
              <a:rPr lang="en-IN" sz="2000" b="1" dirty="0" smtClean="0">
                <a:solidFill>
                  <a:srgbClr val="800000"/>
                </a:solidFill>
                <a:latin typeface="Times New Roman" pitchFamily="18" charset="0"/>
              </a:rPr>
              <a:t>Regional School Director</a:t>
            </a:r>
          </a:p>
        </p:txBody>
      </p:sp>
      <p:sp>
        <p:nvSpPr>
          <p:cNvPr id="11" name="Down Arrow 10"/>
          <p:cNvSpPr/>
          <p:nvPr/>
        </p:nvSpPr>
        <p:spPr>
          <a:xfrm>
            <a:off x="4267220" y="2564904"/>
            <a:ext cx="228600" cy="6096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Down Arrow 11"/>
          <p:cNvSpPr/>
          <p:nvPr/>
        </p:nvSpPr>
        <p:spPr>
          <a:xfrm>
            <a:off x="4255206" y="3467472"/>
            <a:ext cx="228600" cy="6096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p:cNvSpPr/>
          <p:nvPr/>
        </p:nvSpPr>
        <p:spPr>
          <a:xfrm>
            <a:off x="0" y="6334780"/>
            <a:ext cx="9144000" cy="523220"/>
          </a:xfrm>
          <a:prstGeom prst="rect">
            <a:avLst/>
          </a:prstGeom>
          <a:blipFill>
            <a:blip r:embed="rId6" cstate="print"/>
            <a:tile tx="0" ty="0" sx="100000" sy="100000" flip="none" algn="tl"/>
          </a:blipFill>
        </p:spPr>
        <p:txBody>
          <a:bodyPr wrap="square">
            <a:spAutoFit/>
          </a:bodyPr>
          <a:lstStyle/>
          <a:p>
            <a:pPr algn="ctr"/>
            <a:r>
              <a:rPr lang="en-IN" sz="2800" b="1" dirty="0" smtClean="0"/>
              <a:t>Mount Litera Zee School, Gondia</a:t>
            </a:r>
            <a:endParaRPr lang="en-IN" sz="2800" b="1" dirty="0"/>
          </a:p>
        </p:txBody>
      </p:sp>
      <p:pic>
        <p:nvPicPr>
          <p:cNvPr id="14" name="Picture 13" descr="logo.gif"/>
          <p:cNvPicPr>
            <a:picLocks noChangeAspect="1"/>
          </p:cNvPicPr>
          <p:nvPr/>
        </p:nvPicPr>
        <p:blipFill>
          <a:blip r:embed="rId7" cstate="print"/>
          <a:stretch>
            <a:fillRect/>
          </a:stretch>
        </p:blipFill>
        <p:spPr>
          <a:xfrm>
            <a:off x="8244408" y="5984061"/>
            <a:ext cx="994792" cy="873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363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362075"/>
          </a:xfrm>
          <a:prstGeom prst="rect">
            <a:avLst/>
          </a:prstGeom>
          <a:blipFill>
            <a:blip r:embed="rId2" cstate="print"/>
            <a:tile tx="0" ty="0" sx="100000" sy="100000" flip="none" algn="tl"/>
          </a:blipFill>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IN" smtClean="0">
                <a:solidFill>
                  <a:srgbClr val="002060"/>
                </a:solidFill>
                <a:latin typeface="Arial Black" pitchFamily="34" charset="0"/>
              </a:rPr>
              <a:t>Escort Card</a:t>
            </a:r>
            <a:endParaRPr lang="en-IN" dirty="0" smtClean="0">
              <a:solidFill>
                <a:srgbClr val="002060"/>
              </a:solidFill>
              <a:latin typeface="Arial Black" pitchFamily="34" charset="0"/>
            </a:endParaRPr>
          </a:p>
        </p:txBody>
      </p:sp>
      <p:pic>
        <p:nvPicPr>
          <p:cNvPr id="3" name="Picture 2" descr="D:\photos for school website\IMG-20190606-WA02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235"/>
            <a:ext cx="2761403" cy="1265165"/>
          </a:xfrm>
          <a:prstGeom prst="rect">
            <a:avLst/>
          </a:prstGeom>
          <a:noFill/>
          <a:ln w="38100">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27017"/>
            <a:ext cx="4876800" cy="503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00600" y="1280655"/>
            <a:ext cx="4343400" cy="5170646"/>
          </a:xfrm>
          <a:prstGeom prst="rect">
            <a:avLst/>
          </a:prstGeom>
          <a:noFill/>
        </p:spPr>
        <p:txBody>
          <a:bodyPr wrap="square" rtlCol="0">
            <a:spAutoFit/>
          </a:bodyPr>
          <a:lstStyle/>
          <a:p>
            <a:r>
              <a:rPr lang="en-US" sz="2400" b="1" dirty="0" smtClean="0"/>
              <a:t>Guidelines:</a:t>
            </a:r>
          </a:p>
          <a:p>
            <a:pPr marL="342900" indent="-342900">
              <a:buFont typeface="+mj-lt"/>
              <a:buAutoNum type="arabicPeriod"/>
            </a:pPr>
            <a:r>
              <a:rPr lang="en-US" dirty="0" smtClean="0"/>
              <a:t>Escort Card should be issued to every child every year.</a:t>
            </a:r>
          </a:p>
          <a:p>
            <a:pPr marL="342900" indent="-342900">
              <a:buFont typeface="+mj-lt"/>
              <a:buAutoNum type="arabicPeriod"/>
            </a:pPr>
            <a:r>
              <a:rPr lang="en-IN" dirty="0" smtClean="0"/>
              <a:t>Kindly stick </a:t>
            </a:r>
            <a:r>
              <a:rPr lang="en-IN" dirty="0"/>
              <a:t>the necessary photographs of the parent/guardian in a manner that the child would be handed over to the people whose photos have been stuck on the card</a:t>
            </a:r>
            <a:r>
              <a:rPr lang="en-IN" dirty="0" smtClean="0"/>
              <a:t>.</a:t>
            </a:r>
          </a:p>
          <a:p>
            <a:pPr marL="342900" indent="-342900">
              <a:buFont typeface="+mj-lt"/>
              <a:buAutoNum type="arabicPeriod"/>
            </a:pPr>
            <a:r>
              <a:rPr lang="en-IN" dirty="0" smtClean="0"/>
              <a:t>Please report to </a:t>
            </a:r>
            <a:r>
              <a:rPr lang="en-IN" dirty="0"/>
              <a:t>the admin office/class teacher </a:t>
            </a:r>
            <a:r>
              <a:rPr lang="en-IN" dirty="0" smtClean="0"/>
              <a:t>if card will be lost. Same card has </a:t>
            </a:r>
            <a:r>
              <a:rPr lang="en-IN" dirty="0"/>
              <a:t>to be issued with a DUPLICATE STAMP on it with </a:t>
            </a:r>
            <a:r>
              <a:rPr lang="en-IN" dirty="0" smtClean="0"/>
              <a:t>some charges.</a:t>
            </a:r>
          </a:p>
          <a:p>
            <a:pPr marL="342900" indent="-342900">
              <a:buFont typeface="+mj-lt"/>
              <a:buAutoNum type="arabicPeriod"/>
            </a:pPr>
            <a:r>
              <a:rPr lang="en-IN" dirty="0" smtClean="0"/>
              <a:t>Children (including Bus ) will be handed </a:t>
            </a:r>
            <a:r>
              <a:rPr lang="en-IN" dirty="0"/>
              <a:t>over </a:t>
            </a:r>
            <a:r>
              <a:rPr lang="en-IN" dirty="0" smtClean="0"/>
              <a:t>to </a:t>
            </a:r>
            <a:r>
              <a:rPr lang="en-IN" dirty="0"/>
              <a:t>the concerned person </a:t>
            </a:r>
            <a:r>
              <a:rPr lang="en-IN" dirty="0" smtClean="0"/>
              <a:t>by </a:t>
            </a:r>
            <a:r>
              <a:rPr lang="en-IN" dirty="0"/>
              <a:t>checking the escort card </a:t>
            </a:r>
            <a:r>
              <a:rPr lang="en-IN" dirty="0" smtClean="0"/>
              <a:t>only. </a:t>
            </a:r>
          </a:p>
          <a:p>
            <a:endParaRPr lang="en-US" dirty="0" smtClean="0"/>
          </a:p>
          <a:p>
            <a:pPr marL="285750" indent="-285750">
              <a:buFont typeface="Arial" pitchFamily="34" charset="0"/>
              <a:buChar char="•"/>
            </a:pPr>
            <a:endParaRPr lang="en-IN" dirty="0"/>
          </a:p>
        </p:txBody>
      </p:sp>
      <p:sp>
        <p:nvSpPr>
          <p:cNvPr id="6" name="Rectangle 5"/>
          <p:cNvSpPr/>
          <p:nvPr/>
        </p:nvSpPr>
        <p:spPr>
          <a:xfrm>
            <a:off x="0" y="6334780"/>
            <a:ext cx="9144000" cy="523220"/>
          </a:xfrm>
          <a:prstGeom prst="rect">
            <a:avLst/>
          </a:prstGeom>
          <a:blipFill>
            <a:blip r:embed="rId5" cstate="print"/>
            <a:tile tx="0" ty="0" sx="100000" sy="100000" flip="none" algn="tl"/>
          </a:blipFill>
        </p:spPr>
        <p:txBody>
          <a:bodyPr wrap="square">
            <a:spAutoFit/>
          </a:bodyPr>
          <a:lstStyle/>
          <a:p>
            <a:pPr algn="ctr"/>
            <a:r>
              <a:rPr lang="en-IN" sz="2800" b="1" dirty="0" smtClean="0"/>
              <a:t>Mount Litera Zee School, Gondia</a:t>
            </a:r>
            <a:endParaRPr lang="en-IN" sz="2800" b="1" dirty="0"/>
          </a:p>
        </p:txBody>
      </p:sp>
      <p:pic>
        <p:nvPicPr>
          <p:cNvPr id="7" name="Picture 6" descr="logo.gif"/>
          <p:cNvPicPr>
            <a:picLocks noChangeAspect="1"/>
          </p:cNvPicPr>
          <p:nvPr/>
        </p:nvPicPr>
        <p:blipFill>
          <a:blip r:embed="rId6" cstate="print"/>
          <a:stretch>
            <a:fillRect/>
          </a:stretch>
        </p:blipFill>
        <p:spPr>
          <a:xfrm>
            <a:off x="8244408" y="5984061"/>
            <a:ext cx="994792" cy="873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372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709" y="-6927"/>
            <a:ext cx="9144000" cy="1362075"/>
          </a:xfrm>
          <a:prstGeom prst="rect">
            <a:avLst/>
          </a:prstGeom>
          <a:blipFill>
            <a:blip r:embed="rId2" cstate="print"/>
            <a:tile tx="0" ty="0" sx="100000" sy="100000" flip="none" algn="tl"/>
          </a:blipFill>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IN" smtClean="0">
                <a:solidFill>
                  <a:srgbClr val="002060"/>
                </a:solidFill>
                <a:latin typeface="Arial Black" pitchFamily="34" charset="0"/>
              </a:rPr>
              <a:t>E-Plus</a:t>
            </a:r>
            <a:endParaRPr lang="en-IN" dirty="0" smtClean="0">
              <a:solidFill>
                <a:srgbClr val="002060"/>
              </a:solidFill>
              <a:latin typeface="Arial Black" pitchFamily="34" charset="0"/>
            </a:endParaRPr>
          </a:p>
        </p:txBody>
      </p:sp>
      <p:pic>
        <p:nvPicPr>
          <p:cNvPr id="3" name="Picture 2" descr="D:\photos for school website\IMG-20190606-WA02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252"/>
            <a:ext cx="2761403" cy="1265165"/>
          </a:xfrm>
          <a:prstGeom prst="rect">
            <a:avLst/>
          </a:prstGeom>
          <a:noFill/>
          <a:ln w="38100">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2" y="1272417"/>
            <a:ext cx="4287982" cy="5067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txBox="1">
            <a:spLocks/>
          </p:cNvSpPr>
          <p:nvPr/>
        </p:nvSpPr>
        <p:spPr>
          <a:xfrm>
            <a:off x="4448060" y="1463407"/>
            <a:ext cx="4724400" cy="593993"/>
          </a:xfrm>
          <a:prstGeom prst="rect">
            <a:avLst/>
          </a:prstGeom>
          <a:solidFill>
            <a:srgbClr val="92D050"/>
          </a:solidFill>
          <a:ln w="9525" cap="flat" cmpd="sng" algn="ctr">
            <a:solidFill>
              <a:srgbClr val="002060"/>
            </a:solidFill>
            <a:prstDash val="solid"/>
          </a:ln>
        </p:spPr>
        <p:style>
          <a:lnRef idx="1">
            <a:schemeClr val="dk1"/>
          </a:lnRef>
          <a:fillRef idx="3">
            <a:schemeClr val="dk1"/>
          </a:fillRef>
          <a:effectRef idx="2">
            <a:schemeClr val="dk1"/>
          </a:effectRef>
          <a:fontRef idx="minor">
            <a:schemeClr val="lt1"/>
          </a:fontRef>
        </p:style>
        <p:txBody>
          <a:bodyPr>
            <a:normAutofit fontScale="2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lt1"/>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lt1"/>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lt1"/>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lt1"/>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lt1"/>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lt1"/>
                </a:solidFill>
                <a:latin typeface="+mn-lt"/>
                <a:ea typeface="+mn-ea"/>
                <a:cs typeface="+mn-cs"/>
              </a:defRPr>
            </a:lvl9pPr>
          </a:lstStyle>
          <a:p>
            <a:r>
              <a:rPr lang="en-IN" sz="16000" b="1" smtClean="0"/>
              <a:t>Education Plus</a:t>
            </a:r>
            <a:endParaRPr lang="en-IN" b="1" dirty="0" smtClean="0"/>
          </a:p>
        </p:txBody>
      </p:sp>
      <p:sp>
        <p:nvSpPr>
          <p:cNvPr id="6" name="TextBox 5"/>
          <p:cNvSpPr txBox="1"/>
          <p:nvPr/>
        </p:nvSpPr>
        <p:spPr>
          <a:xfrm>
            <a:off x="4267200" y="2348880"/>
            <a:ext cx="4953000" cy="707886"/>
          </a:xfrm>
          <a:prstGeom prst="rect">
            <a:avLst/>
          </a:prstGeom>
          <a:noFill/>
        </p:spPr>
        <p:txBody>
          <a:bodyPr wrap="square" rtlCol="0">
            <a:spAutoFit/>
          </a:bodyPr>
          <a:lstStyle/>
          <a:p>
            <a:r>
              <a:rPr lang="en-IN" sz="2000" b="1" i="1" dirty="0" smtClean="0">
                <a:solidFill>
                  <a:srgbClr val="800000"/>
                </a:solidFill>
                <a:latin typeface="Times New Roman" pitchFamily="18" charset="0"/>
              </a:rPr>
              <a:t>Education Plus is very user friendly and cost effective school software</a:t>
            </a:r>
            <a:endParaRPr lang="en-IN" sz="2000" b="1" i="1" dirty="0">
              <a:solidFill>
                <a:srgbClr val="800000"/>
              </a:solidFill>
              <a:latin typeface="Times New Roman" pitchFamily="18" charset="0"/>
            </a:endParaRPr>
          </a:p>
        </p:txBody>
      </p:sp>
      <p:sp>
        <p:nvSpPr>
          <p:cNvPr id="7" name="TextBox 6"/>
          <p:cNvSpPr txBox="1"/>
          <p:nvPr/>
        </p:nvSpPr>
        <p:spPr>
          <a:xfrm>
            <a:off x="4229100" y="3276600"/>
            <a:ext cx="4876800" cy="2554545"/>
          </a:xfrm>
          <a:prstGeom prst="rect">
            <a:avLst/>
          </a:prstGeom>
          <a:noFill/>
        </p:spPr>
        <p:txBody>
          <a:bodyPr wrap="square" rtlCol="0">
            <a:spAutoFit/>
          </a:bodyPr>
          <a:lstStyle/>
          <a:p>
            <a:pPr marL="342900" indent="-342900">
              <a:buFont typeface="Arial" pitchFamily="34" charset="0"/>
              <a:buChar char="•"/>
            </a:pPr>
            <a:r>
              <a:rPr lang="en-US" sz="2000" dirty="0">
                <a:solidFill>
                  <a:srgbClr val="800000"/>
                </a:solidFill>
                <a:latin typeface="Times New Roman" pitchFamily="18" charset="0"/>
              </a:rPr>
              <a:t>That comes with a set of user-friendly dashboards with separate login access to Administrator, Teachers, Students, </a:t>
            </a:r>
            <a:r>
              <a:rPr lang="en-US" sz="2000" dirty="0" smtClean="0">
                <a:solidFill>
                  <a:srgbClr val="800000"/>
                </a:solidFill>
                <a:latin typeface="Times New Roman" pitchFamily="18" charset="0"/>
              </a:rPr>
              <a:t>Principal, Parents</a:t>
            </a:r>
            <a:r>
              <a:rPr lang="en-US" sz="2000" dirty="0">
                <a:solidFill>
                  <a:srgbClr val="800000"/>
                </a:solidFill>
                <a:latin typeface="Times New Roman" pitchFamily="18" charset="0"/>
              </a:rPr>
              <a:t>, Accountant, Librarian and Management body of the </a:t>
            </a:r>
            <a:r>
              <a:rPr lang="en-US" sz="2000" dirty="0" smtClean="0">
                <a:solidFill>
                  <a:srgbClr val="800000"/>
                </a:solidFill>
                <a:latin typeface="Times New Roman" pitchFamily="18" charset="0"/>
              </a:rPr>
              <a:t>Institution.</a:t>
            </a:r>
          </a:p>
          <a:p>
            <a:endParaRPr lang="en-US" sz="2000" dirty="0">
              <a:solidFill>
                <a:srgbClr val="800000"/>
              </a:solidFill>
              <a:latin typeface="Times New Roman" pitchFamily="18" charset="0"/>
            </a:endParaRPr>
          </a:p>
          <a:p>
            <a:pPr marL="342900" indent="-342900">
              <a:buFont typeface="Arial" pitchFamily="34" charset="0"/>
              <a:buChar char="•"/>
            </a:pPr>
            <a:r>
              <a:rPr lang="en-US" sz="2000" dirty="0" smtClean="0">
                <a:solidFill>
                  <a:srgbClr val="800000"/>
                </a:solidFill>
                <a:latin typeface="Times New Roman" pitchFamily="18" charset="0"/>
              </a:rPr>
              <a:t>It is easy way of communication between parents and teachers</a:t>
            </a:r>
            <a:r>
              <a:rPr lang="en-US" sz="2000" i="1" dirty="0" smtClean="0">
                <a:solidFill>
                  <a:srgbClr val="800000"/>
                </a:solidFill>
              </a:rPr>
              <a:t>.</a:t>
            </a:r>
            <a:endParaRPr lang="en-IN" sz="2000" i="1" dirty="0">
              <a:solidFill>
                <a:srgbClr val="800000"/>
              </a:solidFill>
            </a:endParaRPr>
          </a:p>
        </p:txBody>
      </p:sp>
      <p:sp>
        <p:nvSpPr>
          <p:cNvPr id="8" name="Rectangle 7"/>
          <p:cNvSpPr/>
          <p:nvPr/>
        </p:nvSpPr>
        <p:spPr>
          <a:xfrm>
            <a:off x="-38100" y="6334780"/>
            <a:ext cx="9144000" cy="523220"/>
          </a:xfrm>
          <a:prstGeom prst="rect">
            <a:avLst/>
          </a:prstGeom>
          <a:blipFill>
            <a:blip r:embed="rId5" cstate="print"/>
            <a:tile tx="0" ty="0" sx="100000" sy="100000" flip="none" algn="tl"/>
          </a:blipFill>
        </p:spPr>
        <p:txBody>
          <a:bodyPr wrap="square">
            <a:spAutoFit/>
          </a:bodyPr>
          <a:lstStyle/>
          <a:p>
            <a:pPr algn="ctr"/>
            <a:r>
              <a:rPr lang="en-IN" sz="2800" b="1" dirty="0" smtClean="0"/>
              <a:t>Mount Litera Zee School, Gondia</a:t>
            </a:r>
            <a:endParaRPr lang="en-IN" sz="2800" b="1" dirty="0"/>
          </a:p>
        </p:txBody>
      </p:sp>
      <p:pic>
        <p:nvPicPr>
          <p:cNvPr id="9" name="Picture 8" descr="logo.gif"/>
          <p:cNvPicPr>
            <a:picLocks noChangeAspect="1"/>
          </p:cNvPicPr>
          <p:nvPr/>
        </p:nvPicPr>
        <p:blipFill>
          <a:blip r:embed="rId6" cstate="print"/>
          <a:stretch>
            <a:fillRect/>
          </a:stretch>
        </p:blipFill>
        <p:spPr>
          <a:xfrm>
            <a:off x="8077200" y="5822445"/>
            <a:ext cx="1066800" cy="1035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9878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 y="928670"/>
            <a:ext cx="9144000" cy="785818"/>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r>
              <a:rPr lang="en-IN" sz="4000" b="1" dirty="0" smtClean="0">
                <a:solidFill>
                  <a:srgbClr val="002060"/>
                </a:solidFill>
                <a:effectLst>
                  <a:outerShdw blurRad="38100" dist="38100" dir="2700000" algn="tl">
                    <a:srgbClr val="000000">
                      <a:alpha val="43137"/>
                    </a:srgbClr>
                  </a:outerShdw>
                </a:effectLst>
                <a:latin typeface="Arial Black" pitchFamily="34" charset="0"/>
              </a:rPr>
              <a:t>Our Philosophy</a:t>
            </a:r>
            <a:endParaRPr lang="en-IN" sz="4000" dirty="0" smtClean="0">
              <a:ln w="635">
                <a:noFill/>
              </a:ln>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12" name="Rectangle 11"/>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1" name="Picture 10" descr="add.jpg"/>
          <p:cNvPicPr>
            <a:picLocks noChangeAspect="1"/>
          </p:cNvPicPr>
          <p:nvPr/>
        </p:nvPicPr>
        <p:blipFill>
          <a:blip r:embed="rId3"/>
          <a:stretch>
            <a:fillRect/>
          </a:stretch>
        </p:blipFill>
        <p:spPr>
          <a:xfrm>
            <a:off x="0" y="6215082"/>
            <a:ext cx="9144000" cy="642918"/>
          </a:xfrm>
          <a:prstGeom prst="rect">
            <a:avLst/>
          </a:prstGeom>
        </p:spPr>
      </p:pic>
      <p:sp>
        <p:nvSpPr>
          <p:cNvPr id="7" name="Rectangle 6"/>
          <p:cNvSpPr/>
          <p:nvPr/>
        </p:nvSpPr>
        <p:spPr>
          <a:xfrm>
            <a:off x="642910" y="1997839"/>
            <a:ext cx="7643866" cy="3662541"/>
          </a:xfrm>
          <a:prstGeom prst="rect">
            <a:avLst/>
          </a:prstGeom>
        </p:spPr>
        <p:txBody>
          <a:bodyPr wrap="square">
            <a:spAutoFit/>
          </a:bodyPr>
          <a:lstStyle/>
          <a:p>
            <a:r>
              <a:rPr lang="en-IN" sz="2800" dirty="0" smtClean="0">
                <a:latin typeface="Times New Roman" pitchFamily="18" charset="0"/>
              </a:rPr>
              <a:t>Every aspect, action and decision at Mount </a:t>
            </a:r>
            <a:r>
              <a:rPr lang="en-IN" sz="2800" dirty="0" err="1" smtClean="0">
                <a:latin typeface="Times New Roman" pitchFamily="18" charset="0"/>
              </a:rPr>
              <a:t>Litera</a:t>
            </a:r>
            <a:r>
              <a:rPr lang="en-IN" sz="2800" dirty="0" smtClean="0">
                <a:latin typeface="Times New Roman" pitchFamily="18" charset="0"/>
              </a:rPr>
              <a:t> Zee School is governed by a single, simple principle –</a:t>
            </a:r>
          </a:p>
          <a:p>
            <a:r>
              <a:rPr lang="en-IN" sz="2800" b="1" dirty="0" smtClean="0">
                <a:solidFill>
                  <a:srgbClr val="00B050"/>
                </a:solidFill>
                <a:latin typeface="Times New Roman" pitchFamily="18" charset="0"/>
              </a:rPr>
              <a:t>“What’s Right For the Child (WRFC)”. </a:t>
            </a:r>
            <a:r>
              <a:rPr lang="en-IN" sz="2800" b="1" dirty="0" smtClean="0">
                <a:latin typeface="Times New Roman" pitchFamily="18" charset="0"/>
              </a:rPr>
              <a:t> </a:t>
            </a:r>
            <a:r>
              <a:rPr lang="en-IN" sz="2800" dirty="0" smtClean="0">
                <a:latin typeface="Times New Roman" pitchFamily="18" charset="0"/>
              </a:rPr>
              <a:t>This helps us keep the child at the centre of the everything we do and ensures single-minded devotion to their growth  and development.</a:t>
            </a:r>
          </a:p>
          <a:p>
            <a:endParaRPr lang="en-IN" b="1" dirty="0" smtClean="0">
              <a:solidFill>
                <a:srgbClr val="00B050"/>
              </a:solidFill>
              <a:latin typeface="Arial Rounded MT Bold" pitchFamily="34" charset="0"/>
            </a:endParaRPr>
          </a:p>
          <a:p>
            <a:endParaRPr lang="en-IN" b="1" dirty="0">
              <a:solidFill>
                <a:srgbClr val="00B050"/>
              </a:solidFill>
              <a:latin typeface="Arial Rounded MT Bold" pitchFamily="34" charset="0"/>
            </a:endParaRPr>
          </a:p>
        </p:txBody>
      </p:sp>
    </p:spTree>
    <p:extLst>
      <p:ext uri="{BB962C8B-B14F-4D97-AF65-F5344CB8AC3E}">
        <p14:creationId xmlns:p14="http://schemas.microsoft.com/office/powerpoint/2010/main" val="26430514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 y="928670"/>
            <a:ext cx="9144000" cy="785818"/>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defRPr/>
            </a:pPr>
            <a:r>
              <a:rPr lang="en-IN" sz="4000" b="1" dirty="0" smtClean="0">
                <a:solidFill>
                  <a:srgbClr val="002060"/>
                </a:solidFill>
                <a:effectLst>
                  <a:outerShdw blurRad="38100" dist="38100" dir="2700000" algn="tl">
                    <a:srgbClr val="000000">
                      <a:alpha val="43137"/>
                    </a:srgbClr>
                  </a:outerShdw>
                </a:effectLst>
                <a:latin typeface="Arial Black" pitchFamily="34" charset="0"/>
              </a:rPr>
              <a:t>Know more about us</a:t>
            </a:r>
            <a:endParaRPr lang="en-IN" sz="4000" dirty="0">
              <a:solidFill>
                <a:srgbClr val="002060"/>
              </a:solidFill>
              <a:effectLst>
                <a:outerShdw blurRad="38100" dist="38100" dir="2700000" algn="tl">
                  <a:srgbClr val="000000">
                    <a:alpha val="43137"/>
                  </a:srgbClr>
                </a:outerShdw>
              </a:effectLst>
              <a:latin typeface="Arial Black" pitchFamily="34" charset="0"/>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12" name="Rectangle 11"/>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1" name="Picture 10" descr="add.jpg"/>
          <p:cNvPicPr>
            <a:picLocks noChangeAspect="1"/>
          </p:cNvPicPr>
          <p:nvPr/>
        </p:nvPicPr>
        <p:blipFill>
          <a:blip r:embed="rId3"/>
          <a:stretch>
            <a:fillRect/>
          </a:stretch>
        </p:blipFill>
        <p:spPr>
          <a:xfrm>
            <a:off x="0" y="6215082"/>
            <a:ext cx="9144000" cy="642918"/>
          </a:xfrm>
          <a:prstGeom prst="rect">
            <a:avLst/>
          </a:prstGeom>
        </p:spPr>
      </p:pic>
      <p:sp>
        <p:nvSpPr>
          <p:cNvPr id="7" name="Rectangle 6"/>
          <p:cNvSpPr/>
          <p:nvPr/>
        </p:nvSpPr>
        <p:spPr>
          <a:xfrm>
            <a:off x="500034" y="2105561"/>
            <a:ext cx="8001056" cy="2800767"/>
          </a:xfrm>
          <a:prstGeom prst="rect">
            <a:avLst/>
          </a:prstGeom>
        </p:spPr>
        <p:txBody>
          <a:bodyPr wrap="square">
            <a:spAutoFit/>
          </a:bodyPr>
          <a:lstStyle/>
          <a:p>
            <a:pPr marL="177800">
              <a:buFont typeface="Arial" pitchFamily="34" charset="0"/>
              <a:buChar char="•"/>
            </a:pPr>
            <a:r>
              <a:rPr lang="en-IN" sz="2800" b="1" dirty="0" smtClean="0"/>
              <a:t> </a:t>
            </a:r>
            <a:r>
              <a:rPr lang="en-IN" sz="2800" b="1" dirty="0" smtClean="0">
                <a:latin typeface="Times New Roman" pitchFamily="18" charset="0"/>
              </a:rPr>
              <a:t>School Website: </a:t>
            </a:r>
          </a:p>
          <a:p>
            <a:pPr marL="177800"/>
            <a:endParaRPr lang="en-IN" sz="2400" dirty="0" smtClean="0">
              <a:latin typeface="Times New Roman" pitchFamily="18" charset="0"/>
            </a:endParaRPr>
          </a:p>
          <a:p>
            <a:pPr marL="177800"/>
            <a:r>
              <a:rPr lang="en-IN" sz="2400" dirty="0" smtClean="0">
                <a:solidFill>
                  <a:srgbClr val="FF0000"/>
                </a:solidFill>
                <a:latin typeface="Times New Roman" pitchFamily="18" charset="0"/>
              </a:rPr>
              <a:t>   </a:t>
            </a:r>
            <a:r>
              <a:rPr lang="en-IN" sz="2400" b="1" dirty="0" smtClean="0">
                <a:solidFill>
                  <a:schemeClr val="accent1"/>
                </a:solidFill>
                <a:latin typeface="Times New Roman" pitchFamily="18" charset="0"/>
              </a:rPr>
              <a:t>www.mlzsgondia.com</a:t>
            </a:r>
            <a:endParaRPr lang="en-IN" sz="2400" b="1" dirty="0" smtClean="0">
              <a:solidFill>
                <a:srgbClr val="FF0000"/>
              </a:solidFill>
              <a:latin typeface="Times New Roman" pitchFamily="18" charset="0"/>
            </a:endParaRPr>
          </a:p>
          <a:p>
            <a:pPr marL="177800"/>
            <a:endParaRPr lang="en-IN" sz="2400" dirty="0" smtClean="0">
              <a:latin typeface="Times New Roman" pitchFamily="18" charset="0"/>
            </a:endParaRPr>
          </a:p>
          <a:p>
            <a:pPr marL="177800"/>
            <a:r>
              <a:rPr lang="en-IN" sz="2800" b="1" dirty="0" smtClean="0">
                <a:latin typeface="Times New Roman" pitchFamily="18" charset="0"/>
              </a:rPr>
              <a:t> • Facebook Page: </a:t>
            </a:r>
            <a:r>
              <a:rPr lang="en-IN" sz="2000" b="1" dirty="0" smtClean="0">
                <a:latin typeface="Times New Roman" pitchFamily="18" charset="0"/>
              </a:rPr>
              <a:t>Mount </a:t>
            </a:r>
            <a:r>
              <a:rPr lang="en-IN" sz="2000" b="1" dirty="0" err="1" smtClean="0">
                <a:latin typeface="Times New Roman" pitchFamily="18" charset="0"/>
              </a:rPr>
              <a:t>Litera</a:t>
            </a:r>
            <a:r>
              <a:rPr lang="en-IN" sz="2000" b="1" dirty="0" smtClean="0">
                <a:latin typeface="Times New Roman" pitchFamily="18" charset="0"/>
              </a:rPr>
              <a:t> Zee School </a:t>
            </a:r>
            <a:r>
              <a:rPr lang="en-IN" sz="2000" b="1" dirty="0" err="1" smtClean="0">
                <a:latin typeface="Times New Roman" pitchFamily="18" charset="0"/>
              </a:rPr>
              <a:t>Gondia</a:t>
            </a:r>
            <a:endParaRPr lang="en-IN" sz="2000" b="1" dirty="0" smtClean="0">
              <a:latin typeface="Times New Roman" pitchFamily="18" charset="0"/>
            </a:endParaRPr>
          </a:p>
          <a:p>
            <a:pPr marL="177800"/>
            <a:endParaRPr lang="en-IN" sz="2400" dirty="0" smtClean="0"/>
          </a:p>
          <a:p>
            <a:r>
              <a:rPr lang="en-IN" sz="2400" b="1" dirty="0" smtClean="0">
                <a:solidFill>
                  <a:srgbClr val="00B050"/>
                </a:solidFill>
                <a:latin typeface="Arial Rounded MT Bold" pitchFamily="34" charset="0"/>
              </a:rPr>
              <a:t>      </a:t>
            </a:r>
            <a:endParaRPr lang="en-IN" sz="2400" b="1" dirty="0">
              <a:solidFill>
                <a:srgbClr val="00B050"/>
              </a:solidFill>
              <a:latin typeface="Arial Rounded MT Bold" pitchFamily="34" charset="0"/>
            </a:endParaRPr>
          </a:p>
        </p:txBody>
      </p:sp>
    </p:spTree>
    <p:extLst>
      <p:ext uri="{BB962C8B-B14F-4D97-AF65-F5344CB8AC3E}">
        <p14:creationId xmlns:p14="http://schemas.microsoft.com/office/powerpoint/2010/main" val="725484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 y="928670"/>
            <a:ext cx="9144000" cy="785818"/>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lvl="0" algn="r">
              <a:spcBef>
                <a:spcPct val="0"/>
              </a:spcBef>
            </a:pPr>
            <a:endParaRPr lang="en-IN" sz="4000" b="1" dirty="0" smtClean="0">
              <a:ln w="635">
                <a:noFill/>
              </a:ln>
              <a:solidFill>
                <a:srgbClr val="002060"/>
              </a:solidFill>
              <a:effectLst>
                <a:outerShdw blurRad="38100" dist="38100" dir="2700000" algn="tl">
                  <a:srgbClr val="000000">
                    <a:alpha val="43137"/>
                  </a:srgbClr>
                </a:outerShdw>
              </a:effectLst>
            </a:endParaRPr>
          </a:p>
        </p:txBody>
      </p:sp>
      <p:pic>
        <p:nvPicPr>
          <p:cNvPr id="3" name="Picture 2"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12" name="Rectangle 11"/>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1" name="Picture 10" descr="add.jpg"/>
          <p:cNvPicPr>
            <a:picLocks noChangeAspect="1"/>
          </p:cNvPicPr>
          <p:nvPr/>
        </p:nvPicPr>
        <p:blipFill>
          <a:blip r:embed="rId3"/>
          <a:stretch>
            <a:fillRect/>
          </a:stretch>
        </p:blipFill>
        <p:spPr>
          <a:xfrm>
            <a:off x="0" y="6215082"/>
            <a:ext cx="9144000" cy="642918"/>
          </a:xfrm>
          <a:prstGeom prst="rect">
            <a:avLst/>
          </a:prstGeom>
        </p:spPr>
      </p:pic>
      <p:sp>
        <p:nvSpPr>
          <p:cNvPr id="7" name="Rectangle 6"/>
          <p:cNvSpPr/>
          <p:nvPr/>
        </p:nvSpPr>
        <p:spPr>
          <a:xfrm>
            <a:off x="285720" y="3244334"/>
            <a:ext cx="8637473" cy="923330"/>
          </a:xfrm>
          <a:prstGeom prst="rect">
            <a:avLst/>
          </a:prstGeom>
        </p:spPr>
        <p:txBody>
          <a:bodyPr wrap="square">
            <a:spAutoFit/>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lephant" pitchFamily="18" charset="0"/>
              </a:rPr>
              <a:t>THANK  YOU</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Elephant"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42984"/>
            <a:ext cx="9144000" cy="428628"/>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7200" dirty="0" smtClean="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sp>
        <p:nvSpPr>
          <p:cNvPr id="2" name="TextBox 1"/>
          <p:cNvSpPr txBox="1"/>
          <p:nvPr/>
        </p:nvSpPr>
        <p:spPr>
          <a:xfrm>
            <a:off x="357158" y="1928802"/>
            <a:ext cx="8429684" cy="3785652"/>
          </a:xfrm>
          <a:prstGeom prst="rect">
            <a:avLst/>
          </a:prstGeom>
          <a:noFill/>
        </p:spPr>
        <p:txBody>
          <a:bodyPr wrap="square" rtlCol="0">
            <a:spAutoFit/>
          </a:bodyPr>
          <a:lstStyle/>
          <a:p>
            <a:pPr algn="ctr"/>
            <a:r>
              <a:rPr lang="en-IN" sz="4800" b="1" dirty="0" smtClean="0">
                <a:solidFill>
                  <a:schemeClr val="tx2">
                    <a:lumMod val="75000"/>
                  </a:schemeClr>
                </a:solidFill>
                <a:effectLst>
                  <a:outerShdw blurRad="38100" dist="38100" dir="2700000" algn="tl">
                    <a:srgbClr val="000000">
                      <a:alpha val="43137"/>
                    </a:srgbClr>
                  </a:outerShdw>
                </a:effectLst>
                <a:latin typeface="Times New Roman" pitchFamily="18" charset="0"/>
              </a:rPr>
              <a:t>LET US INTRODUCE </a:t>
            </a:r>
          </a:p>
          <a:p>
            <a:pPr algn="ctr"/>
            <a:r>
              <a:rPr lang="en-IN" sz="4800" b="1" dirty="0" smtClean="0">
                <a:solidFill>
                  <a:schemeClr val="tx2">
                    <a:lumMod val="75000"/>
                  </a:schemeClr>
                </a:solidFill>
                <a:effectLst>
                  <a:outerShdw blurRad="38100" dist="38100" dir="2700000" algn="tl">
                    <a:srgbClr val="000000">
                      <a:alpha val="43137"/>
                    </a:srgbClr>
                  </a:outerShdw>
                </a:effectLst>
                <a:latin typeface="Times New Roman" pitchFamily="18" charset="0"/>
              </a:rPr>
              <a:t>YOU </a:t>
            </a:r>
          </a:p>
          <a:p>
            <a:pPr algn="ctr"/>
            <a:r>
              <a:rPr lang="en-IN" sz="4800" b="1" dirty="0" smtClean="0">
                <a:solidFill>
                  <a:schemeClr val="tx2">
                    <a:lumMod val="75000"/>
                  </a:schemeClr>
                </a:solidFill>
                <a:effectLst>
                  <a:outerShdw blurRad="38100" dist="38100" dir="2700000" algn="tl">
                    <a:srgbClr val="000000">
                      <a:alpha val="43137"/>
                    </a:srgbClr>
                  </a:outerShdw>
                </a:effectLst>
                <a:latin typeface="Times New Roman" pitchFamily="18" charset="0"/>
              </a:rPr>
              <a:t>TO THE </a:t>
            </a:r>
          </a:p>
          <a:p>
            <a:pPr algn="ctr"/>
            <a:r>
              <a:rPr lang="en-IN" sz="4800" b="1" dirty="0" smtClean="0">
                <a:solidFill>
                  <a:schemeClr val="tx2">
                    <a:lumMod val="75000"/>
                  </a:schemeClr>
                </a:solidFill>
                <a:effectLst>
                  <a:outerShdw blurRad="38100" dist="38100" dir="2700000" algn="tl">
                    <a:srgbClr val="000000">
                      <a:alpha val="43137"/>
                    </a:srgbClr>
                  </a:outerShdw>
                </a:effectLst>
                <a:latin typeface="Times New Roman" pitchFamily="18" charset="0"/>
              </a:rPr>
              <a:t>MANAGEMENT COMMITTEE</a:t>
            </a:r>
          </a:p>
        </p:txBody>
      </p:sp>
      <p:pic>
        <p:nvPicPr>
          <p:cNvPr id="4" name="Picture 3"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6" name="Rectangle 5"/>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3"/>
          <a:stretch>
            <a:fillRect/>
          </a:stretch>
        </p:blipFill>
        <p:spPr>
          <a:xfrm>
            <a:off x="0" y="6215082"/>
            <a:ext cx="9144000" cy="6429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571480"/>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7200" dirty="0" smtClean="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sp>
        <p:nvSpPr>
          <p:cNvPr id="2" name="Rounded Rectangle 1"/>
          <p:cNvSpPr/>
          <p:nvPr/>
        </p:nvSpPr>
        <p:spPr>
          <a:xfrm>
            <a:off x="2214546" y="686641"/>
            <a:ext cx="4714908" cy="5000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b="1" dirty="0" smtClean="0"/>
              <a:t>Management (Director and Chairman)</a:t>
            </a:r>
            <a:endParaRPr lang="en-IN" b="1" dirty="0"/>
          </a:p>
        </p:txBody>
      </p:sp>
      <p:cxnSp>
        <p:nvCxnSpPr>
          <p:cNvPr id="3" name="Straight Arrow Connector 2"/>
          <p:cNvCxnSpPr/>
          <p:nvPr/>
        </p:nvCxnSpPr>
        <p:spPr>
          <a:xfrm rot="16200000" flipH="1">
            <a:off x="4357289" y="1329980"/>
            <a:ext cx="28654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 name="Straight Arrow Connector 3"/>
          <p:cNvCxnSpPr/>
          <p:nvPr/>
        </p:nvCxnSpPr>
        <p:spPr>
          <a:xfrm rot="5400000">
            <a:off x="4322761" y="1936012"/>
            <a:ext cx="356396"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 name="Straight Arrow Connector 4"/>
          <p:cNvCxnSpPr/>
          <p:nvPr/>
        </p:nvCxnSpPr>
        <p:spPr>
          <a:xfrm rot="5400000">
            <a:off x="5343961" y="3843770"/>
            <a:ext cx="2170855"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rot="5400000">
            <a:off x="1035819" y="2936938"/>
            <a:ext cx="35719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rot="5400000">
            <a:off x="3751257" y="2936144"/>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ounded Rectangle 7"/>
          <p:cNvSpPr/>
          <p:nvPr/>
        </p:nvSpPr>
        <p:spPr>
          <a:xfrm>
            <a:off x="5671546" y="5375917"/>
            <a:ext cx="1428760" cy="597136"/>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b="1" dirty="0" smtClean="0">
                <a:solidFill>
                  <a:schemeClr val="tx1"/>
                </a:solidFill>
              </a:rPr>
              <a:t>Transport In-charge</a:t>
            </a:r>
            <a:endParaRPr lang="en-IN" sz="2000" b="1" dirty="0">
              <a:solidFill>
                <a:schemeClr val="tx1"/>
              </a:solidFill>
            </a:endParaRPr>
          </a:p>
        </p:txBody>
      </p:sp>
      <p:sp>
        <p:nvSpPr>
          <p:cNvPr id="9" name="Rounded Rectangle 8"/>
          <p:cNvSpPr/>
          <p:nvPr/>
        </p:nvSpPr>
        <p:spPr>
          <a:xfrm>
            <a:off x="7389374" y="5472987"/>
            <a:ext cx="1643074" cy="571504"/>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b="1" dirty="0" smtClean="0">
                <a:solidFill>
                  <a:sysClr val="windowText" lastClr="000000"/>
                </a:solidFill>
              </a:rPr>
              <a:t>House</a:t>
            </a:r>
            <a:r>
              <a:rPr lang="en-IN" sz="1600" b="1" dirty="0" smtClean="0">
                <a:solidFill>
                  <a:sysClr val="windowText" lastClr="000000"/>
                </a:solidFill>
              </a:rPr>
              <a:t> </a:t>
            </a:r>
            <a:r>
              <a:rPr lang="en-IN" b="1" dirty="0" smtClean="0">
                <a:solidFill>
                  <a:sysClr val="windowText" lastClr="000000"/>
                </a:solidFill>
              </a:rPr>
              <a:t>Keeping</a:t>
            </a:r>
            <a:endParaRPr lang="en-IN" sz="1600" b="1" dirty="0">
              <a:solidFill>
                <a:sysClr val="windowText" lastClr="000000"/>
              </a:solidFill>
            </a:endParaRPr>
          </a:p>
        </p:txBody>
      </p:sp>
      <p:cxnSp>
        <p:nvCxnSpPr>
          <p:cNvPr id="10" name="Straight Arrow Connector 9"/>
          <p:cNvCxnSpPr/>
          <p:nvPr/>
        </p:nvCxnSpPr>
        <p:spPr>
          <a:xfrm rot="5400000">
            <a:off x="1535885" y="3865632"/>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Rounded Rectangle 12"/>
          <p:cNvSpPr/>
          <p:nvPr/>
        </p:nvSpPr>
        <p:spPr>
          <a:xfrm>
            <a:off x="2928926" y="1472459"/>
            <a:ext cx="3286148" cy="3571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Regional School Director</a:t>
            </a:r>
            <a:endParaRPr lang="en-US" b="1" dirty="0"/>
          </a:p>
        </p:txBody>
      </p:sp>
      <p:sp>
        <p:nvSpPr>
          <p:cNvPr id="14" name="Rounded Rectangle 13"/>
          <p:cNvSpPr/>
          <p:nvPr/>
        </p:nvSpPr>
        <p:spPr>
          <a:xfrm>
            <a:off x="3357554" y="2115401"/>
            <a:ext cx="2286016" cy="2857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b="1" dirty="0" smtClean="0"/>
              <a:t>Principal</a:t>
            </a:r>
            <a:endParaRPr lang="en-IN" b="1" dirty="0"/>
          </a:p>
        </p:txBody>
      </p:sp>
      <p:cxnSp>
        <p:nvCxnSpPr>
          <p:cNvPr id="15" name="Straight Arrow Connector 14"/>
          <p:cNvCxnSpPr/>
          <p:nvPr/>
        </p:nvCxnSpPr>
        <p:spPr>
          <a:xfrm rot="5400000">
            <a:off x="4322364" y="2579351"/>
            <a:ext cx="357190"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1214414" y="2758343"/>
            <a:ext cx="5214974" cy="1588"/>
          </a:xfrm>
          <a:prstGeom prst="line">
            <a:avLst/>
          </a:prstGeom>
          <a:ln/>
        </p:spPr>
        <p:style>
          <a:lnRef idx="2">
            <a:schemeClr val="dk1"/>
          </a:lnRef>
          <a:fillRef idx="0">
            <a:schemeClr val="dk1"/>
          </a:fillRef>
          <a:effectRef idx="1">
            <a:schemeClr val="dk1"/>
          </a:effectRef>
          <a:fontRef idx="minor">
            <a:schemeClr val="tx1"/>
          </a:fontRef>
        </p:style>
      </p:cxnSp>
      <p:sp>
        <p:nvSpPr>
          <p:cNvPr id="17" name="Rounded Rectangle 16"/>
          <p:cNvSpPr/>
          <p:nvPr/>
        </p:nvSpPr>
        <p:spPr>
          <a:xfrm>
            <a:off x="142844" y="3115533"/>
            <a:ext cx="2857520" cy="571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b="1" dirty="0" smtClean="0"/>
              <a:t>Pre-Primary Academic Co-ordinator</a:t>
            </a:r>
            <a:endParaRPr lang="en-IN" b="1" dirty="0"/>
          </a:p>
        </p:txBody>
      </p:sp>
      <p:sp>
        <p:nvSpPr>
          <p:cNvPr id="18" name="Rounded Rectangle 17"/>
          <p:cNvSpPr/>
          <p:nvPr/>
        </p:nvSpPr>
        <p:spPr>
          <a:xfrm>
            <a:off x="3214678" y="2936938"/>
            <a:ext cx="3071834" cy="75009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600" b="1" dirty="0" smtClean="0"/>
              <a:t>Primary  &amp; Middle  Academic </a:t>
            </a:r>
          </a:p>
          <a:p>
            <a:pPr algn="ctr"/>
            <a:r>
              <a:rPr lang="en-IN" sz="1600" b="1" dirty="0" smtClean="0"/>
              <a:t>Co-ordinator</a:t>
            </a:r>
            <a:endParaRPr lang="en-IN" b="1" dirty="0"/>
          </a:p>
        </p:txBody>
      </p:sp>
      <p:sp>
        <p:nvSpPr>
          <p:cNvPr id="20" name="Rounded Rectangle 19"/>
          <p:cNvSpPr/>
          <p:nvPr/>
        </p:nvSpPr>
        <p:spPr>
          <a:xfrm>
            <a:off x="1531458" y="5472987"/>
            <a:ext cx="1785950" cy="571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b="1" dirty="0" smtClean="0"/>
              <a:t>Relationship Manager</a:t>
            </a:r>
            <a:endParaRPr lang="en-IN" b="1" dirty="0"/>
          </a:p>
        </p:txBody>
      </p:sp>
      <p:cxnSp>
        <p:nvCxnSpPr>
          <p:cNvPr id="22" name="Straight Connector 21"/>
          <p:cNvCxnSpPr/>
          <p:nvPr/>
        </p:nvCxnSpPr>
        <p:spPr>
          <a:xfrm>
            <a:off x="913946" y="4972921"/>
            <a:ext cx="7404122" cy="1588"/>
          </a:xfrm>
          <a:prstGeom prst="line">
            <a:avLst/>
          </a:prstGeom>
          <a:ln/>
        </p:spPr>
        <p:style>
          <a:lnRef idx="2">
            <a:schemeClr val="dk1"/>
          </a:lnRef>
          <a:fillRef idx="0">
            <a:schemeClr val="dk1"/>
          </a:fillRef>
          <a:effectRef idx="1">
            <a:schemeClr val="dk1"/>
          </a:effectRef>
          <a:fontRef idx="minor">
            <a:schemeClr val="tx1"/>
          </a:fontRef>
        </p:style>
      </p:cxnSp>
      <p:sp>
        <p:nvSpPr>
          <p:cNvPr id="23" name="Rounded Rectangle 22"/>
          <p:cNvSpPr/>
          <p:nvPr/>
        </p:nvSpPr>
        <p:spPr>
          <a:xfrm>
            <a:off x="199566" y="5430577"/>
            <a:ext cx="1300600" cy="357190"/>
          </a:xfrm>
          <a:prstGeom prst="round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1600" b="1" dirty="0" smtClean="0">
                <a:solidFill>
                  <a:schemeClr val="tx1"/>
                </a:solidFill>
              </a:rPr>
              <a:t>Accounts</a:t>
            </a:r>
            <a:endParaRPr lang="en-IN" sz="1600" b="1" dirty="0">
              <a:solidFill>
                <a:schemeClr val="tx1"/>
              </a:solidFill>
            </a:endParaRPr>
          </a:p>
        </p:txBody>
      </p:sp>
      <p:cxnSp>
        <p:nvCxnSpPr>
          <p:cNvPr id="24" name="Straight Arrow Connector 23"/>
          <p:cNvCxnSpPr/>
          <p:nvPr/>
        </p:nvCxnSpPr>
        <p:spPr>
          <a:xfrm rot="5400000">
            <a:off x="692476" y="5194391"/>
            <a:ext cx="457656" cy="147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rot="16200000" flipH="1">
            <a:off x="1964513" y="5222954"/>
            <a:ext cx="50006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rot="5400000">
            <a:off x="3465505" y="3864838"/>
            <a:ext cx="35719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Rounded Rectangle 26"/>
          <p:cNvSpPr/>
          <p:nvPr/>
        </p:nvSpPr>
        <p:spPr>
          <a:xfrm>
            <a:off x="1500166" y="4044227"/>
            <a:ext cx="2428892" cy="3571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Educators</a:t>
            </a:r>
            <a:endParaRPr lang="en-US" b="1" dirty="0"/>
          </a:p>
        </p:txBody>
      </p:sp>
      <p:sp>
        <p:nvSpPr>
          <p:cNvPr id="28" name="Rounded Rectangle 27"/>
          <p:cNvSpPr/>
          <p:nvPr/>
        </p:nvSpPr>
        <p:spPr>
          <a:xfrm>
            <a:off x="3500430" y="5401549"/>
            <a:ext cx="1974834" cy="399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b="1" dirty="0" smtClean="0">
                <a:solidFill>
                  <a:schemeClr val="tx1"/>
                </a:solidFill>
              </a:rPr>
              <a:t>Receptionist</a:t>
            </a:r>
            <a:endParaRPr lang="en-IN" b="1" dirty="0">
              <a:solidFill>
                <a:schemeClr val="tx1"/>
              </a:solidFill>
            </a:endParaRPr>
          </a:p>
        </p:txBody>
      </p:sp>
      <p:cxnSp>
        <p:nvCxnSpPr>
          <p:cNvPr id="29" name="Straight Arrow Connector 28"/>
          <p:cNvCxnSpPr/>
          <p:nvPr/>
        </p:nvCxnSpPr>
        <p:spPr>
          <a:xfrm rot="5400000">
            <a:off x="6174928" y="5187235"/>
            <a:ext cx="42862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rot="16200000" flipH="1">
            <a:off x="4200296" y="5201749"/>
            <a:ext cx="45765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rot="16200000" flipH="1">
            <a:off x="8103754" y="5187235"/>
            <a:ext cx="42862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48" name="Picture 47" descr="school logo png.png"/>
          <p:cNvPicPr>
            <a:picLocks noChangeAspect="1"/>
          </p:cNvPicPr>
          <p:nvPr/>
        </p:nvPicPr>
        <p:blipFill>
          <a:blip r:embed="rId2" cstate="print"/>
          <a:stretch>
            <a:fillRect/>
          </a:stretch>
        </p:blipFill>
        <p:spPr>
          <a:xfrm>
            <a:off x="571472" y="142852"/>
            <a:ext cx="1000132" cy="1000132"/>
          </a:xfrm>
          <a:prstGeom prst="rect">
            <a:avLst/>
          </a:prstGeom>
          <a:ln>
            <a:noFill/>
          </a:ln>
          <a:effectLst>
            <a:outerShdw blurRad="190500" algn="tl" rotWithShape="0">
              <a:srgbClr val="000000">
                <a:alpha val="70000"/>
              </a:srgbClr>
            </a:outerShdw>
          </a:effectLst>
        </p:spPr>
      </p:pic>
      <p:sp>
        <p:nvSpPr>
          <p:cNvPr id="49" name="Rectangle 48"/>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0" name="Picture 49" descr="add.jpg"/>
          <p:cNvPicPr>
            <a:picLocks noChangeAspect="1"/>
          </p:cNvPicPr>
          <p:nvPr/>
        </p:nvPicPr>
        <p:blipFill>
          <a:blip r:embed="rId3"/>
          <a:stretch>
            <a:fillRect/>
          </a:stretch>
        </p:blipFill>
        <p:spPr>
          <a:xfrm>
            <a:off x="0" y="6215082"/>
            <a:ext cx="9144000" cy="6429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42984"/>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7200" dirty="0" smtClean="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sp>
        <p:nvSpPr>
          <p:cNvPr id="2" name="Rectangle 1"/>
          <p:cNvSpPr/>
          <p:nvPr/>
        </p:nvSpPr>
        <p:spPr>
          <a:xfrm>
            <a:off x="4286248" y="1214422"/>
            <a:ext cx="5110288" cy="646331"/>
          </a:xfrm>
          <a:prstGeom prst="rect">
            <a:avLst/>
          </a:prstGeom>
        </p:spPr>
        <p:txBody>
          <a:bodyPr wrap="square">
            <a:spAutoFit/>
          </a:bodyPr>
          <a:lstStyle/>
          <a:p>
            <a:r>
              <a:rPr lang="en-IN" sz="3600" dirty="0" smtClean="0">
                <a:effectLst>
                  <a:outerShdw blurRad="38100" dist="38100" dir="2700000" algn="tl">
                    <a:srgbClr val="000000">
                      <a:alpha val="43137"/>
                    </a:srgbClr>
                  </a:outerShdw>
                </a:effectLst>
              </a:rPr>
              <a:t>Our Chairman</a:t>
            </a:r>
            <a:endParaRPr lang="en-US" sz="3600" dirty="0"/>
          </a:p>
        </p:txBody>
      </p:sp>
      <p:pic>
        <p:nvPicPr>
          <p:cNvPr id="5" name="Picture 4" descr="school logo png.png"/>
          <p:cNvPicPr>
            <a:picLocks noChangeAspect="1"/>
          </p:cNvPicPr>
          <p:nvPr/>
        </p:nvPicPr>
        <p:blipFill>
          <a:blip r:embed="rId2"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
        <p:nvSpPr>
          <p:cNvPr id="6" name="Rectangle 5"/>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3"/>
          <a:stretch>
            <a:fillRect/>
          </a:stretch>
        </p:blipFill>
        <p:spPr>
          <a:xfrm>
            <a:off x="0" y="6215082"/>
            <a:ext cx="9144000" cy="642918"/>
          </a:xfrm>
          <a:prstGeom prst="rect">
            <a:avLst/>
          </a:prstGeom>
        </p:spPr>
      </p:pic>
      <p:sp>
        <p:nvSpPr>
          <p:cNvPr id="8" name="Rectangle 7"/>
          <p:cNvSpPr/>
          <p:nvPr/>
        </p:nvSpPr>
        <p:spPr>
          <a:xfrm>
            <a:off x="2125657" y="601128"/>
            <a:ext cx="3558988" cy="584775"/>
          </a:xfrm>
          <a:prstGeom prst="rect">
            <a:avLst/>
          </a:prstGeom>
        </p:spPr>
        <p:txBody>
          <a:bodyPr wrap="none">
            <a:spAutoFit/>
          </a:bodyPr>
          <a:lstStyle/>
          <a:p>
            <a:r>
              <a:rPr lang="en-IN"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OUR  FOUNDERS</a:t>
            </a:r>
            <a:endParaRPr lang="en-US"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860753"/>
            <a:ext cx="3818704" cy="418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4427984" y="2464479"/>
            <a:ext cx="4104456" cy="298197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tlCol="0" anchor="ctr"/>
          <a:lstStyle/>
          <a:p>
            <a:r>
              <a:rPr lang="en-IN" sz="2800" b="1" dirty="0" err="1" smtClean="0"/>
              <a:t>Mr.Gajanan</a:t>
            </a:r>
            <a:r>
              <a:rPr lang="en-IN" sz="2800" b="1" dirty="0" smtClean="0"/>
              <a:t> </a:t>
            </a:r>
            <a:r>
              <a:rPr lang="en-IN" sz="2800" b="1" dirty="0" err="1" smtClean="0"/>
              <a:t>Agrawal</a:t>
            </a:r>
            <a:endParaRPr lang="en-IN" sz="2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ool logo png.png"/>
          <p:cNvPicPr>
            <a:picLocks noChangeAspect="1"/>
          </p:cNvPicPr>
          <p:nvPr/>
        </p:nvPicPr>
        <p:blipFill>
          <a:blip r:embed="rId2" cstate="print"/>
          <a:stretch>
            <a:fillRect/>
          </a:stretch>
        </p:blipFill>
        <p:spPr>
          <a:xfrm>
            <a:off x="642910" y="214290"/>
            <a:ext cx="1143008" cy="1285884"/>
          </a:xfrm>
          <a:prstGeom prst="rect">
            <a:avLst/>
          </a:prstGeom>
          <a:ln>
            <a:noFill/>
          </a:ln>
          <a:effectLst>
            <a:outerShdw blurRad="190500" algn="tl" rotWithShape="0">
              <a:srgbClr val="000000">
                <a:alpha val="70000"/>
              </a:srgbClr>
            </a:outerShdw>
          </a:effectLst>
        </p:spPr>
      </p:pic>
      <p:sp>
        <p:nvSpPr>
          <p:cNvPr id="3" name="Rectangle 2"/>
          <p:cNvSpPr/>
          <p:nvPr/>
        </p:nvSpPr>
        <p:spPr>
          <a:xfrm>
            <a:off x="1794676" y="601128"/>
            <a:ext cx="5977662" cy="584775"/>
          </a:xfrm>
          <a:prstGeom prst="rect">
            <a:avLst/>
          </a:prstGeom>
        </p:spPr>
        <p:txBody>
          <a:bodyPr wrap="none">
            <a:spAutoFit/>
          </a:bodyPr>
          <a:lstStyle/>
          <a:p>
            <a:r>
              <a:rPr lang="en-IN"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OUR  BOARD OF DIRECTORS</a:t>
            </a:r>
            <a:endParaRPr lang="en-US" sz="3200" dirty="0">
              <a:latin typeface="Times New Roman" pitchFamily="18" charset="0"/>
              <a:cs typeface="Times New Roman" pitchFamily="18" charset="0"/>
            </a:endParaRPr>
          </a:p>
        </p:txBody>
      </p:sp>
      <p:sp>
        <p:nvSpPr>
          <p:cNvPr id="4" name="Rectangle 3"/>
          <p:cNvSpPr/>
          <p:nvPr/>
        </p:nvSpPr>
        <p:spPr>
          <a:xfrm>
            <a:off x="0" y="1142984"/>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7200" dirty="0" smtClean="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67399"/>
            <a:ext cx="2088232" cy="285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867400"/>
            <a:ext cx="2232248" cy="285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1878819"/>
            <a:ext cx="2016224" cy="2854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Lenovo\Desktop\si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1867399"/>
            <a:ext cx="2088232" cy="28549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595" y="4941168"/>
            <a:ext cx="2064180" cy="13975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smtClean="0">
                <a:solidFill>
                  <a:schemeClr val="tx1"/>
                </a:solidFill>
              </a:rPr>
              <a:t>Ms. Nishi </a:t>
            </a:r>
            <a:r>
              <a:rPr lang="en-US" sz="2400" b="1" dirty="0" err="1" smtClean="0">
                <a:solidFill>
                  <a:schemeClr val="tx1"/>
                </a:solidFill>
              </a:rPr>
              <a:t>Agrawal</a:t>
            </a:r>
            <a:endParaRPr lang="en-US" sz="2400" b="1" dirty="0" smtClean="0">
              <a:solidFill>
                <a:schemeClr val="tx1"/>
              </a:solidFill>
            </a:endParaRPr>
          </a:p>
        </p:txBody>
      </p:sp>
      <p:sp>
        <p:nvSpPr>
          <p:cNvPr id="11" name="Rectangle 10"/>
          <p:cNvSpPr/>
          <p:nvPr/>
        </p:nvSpPr>
        <p:spPr>
          <a:xfrm>
            <a:off x="2339751" y="4927832"/>
            <a:ext cx="2054039" cy="13802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smtClean="0">
                <a:solidFill>
                  <a:schemeClr val="tx1"/>
                </a:solidFill>
              </a:rPr>
              <a:t>Mr.Nitish</a:t>
            </a:r>
            <a:r>
              <a:rPr lang="en-US" sz="2800" b="1" dirty="0" smtClean="0">
                <a:solidFill>
                  <a:schemeClr val="tx1"/>
                </a:solidFill>
              </a:rPr>
              <a:t> </a:t>
            </a:r>
            <a:r>
              <a:rPr lang="en-US" sz="2800" b="1" dirty="0" err="1" smtClean="0">
                <a:solidFill>
                  <a:schemeClr val="tx1"/>
                </a:solidFill>
              </a:rPr>
              <a:t>Agrawal</a:t>
            </a:r>
            <a:endParaRPr lang="en-US" sz="2800" b="1" dirty="0" smtClean="0">
              <a:solidFill>
                <a:schemeClr val="tx1"/>
              </a:solidFill>
            </a:endParaRPr>
          </a:p>
        </p:txBody>
      </p:sp>
      <p:sp>
        <p:nvSpPr>
          <p:cNvPr id="12" name="Rectangle 11"/>
          <p:cNvSpPr/>
          <p:nvPr/>
        </p:nvSpPr>
        <p:spPr>
          <a:xfrm>
            <a:off x="4572001" y="4941168"/>
            <a:ext cx="2088231" cy="13975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800" b="1" dirty="0" smtClean="0">
              <a:solidFill>
                <a:schemeClr val="tx1"/>
              </a:solidFill>
            </a:endParaRPr>
          </a:p>
          <a:p>
            <a:pPr algn="ctr"/>
            <a:r>
              <a:rPr lang="en-US" sz="2800" b="1" dirty="0" err="1" smtClean="0">
                <a:solidFill>
                  <a:schemeClr val="tx1"/>
                </a:solidFill>
              </a:rPr>
              <a:t>Mr.Lalit</a:t>
            </a:r>
            <a:r>
              <a:rPr lang="en-US" sz="2800" b="1" dirty="0" smtClean="0">
                <a:solidFill>
                  <a:schemeClr val="tx1"/>
                </a:solidFill>
              </a:rPr>
              <a:t> Kumar</a:t>
            </a:r>
          </a:p>
          <a:p>
            <a:pPr algn="ctr"/>
            <a:endParaRPr lang="en-US" b="1" dirty="0">
              <a:solidFill>
                <a:schemeClr val="tx1"/>
              </a:solidFill>
            </a:endParaRPr>
          </a:p>
        </p:txBody>
      </p:sp>
      <p:sp>
        <p:nvSpPr>
          <p:cNvPr id="13" name="Rectangle 12"/>
          <p:cNvSpPr/>
          <p:nvPr/>
        </p:nvSpPr>
        <p:spPr>
          <a:xfrm>
            <a:off x="6850170" y="4965034"/>
            <a:ext cx="1979081" cy="13669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err="1" smtClean="0">
                <a:solidFill>
                  <a:schemeClr val="tx1"/>
                </a:solidFill>
              </a:rPr>
              <a:t>Ms.Roopa</a:t>
            </a:r>
            <a:r>
              <a:rPr lang="en-US" sz="2400" b="1" dirty="0" smtClean="0">
                <a:solidFill>
                  <a:schemeClr val="tx1"/>
                </a:solidFill>
              </a:rPr>
              <a:t> </a:t>
            </a:r>
            <a:r>
              <a:rPr lang="en-US" sz="2400" b="1" dirty="0" err="1" smtClean="0">
                <a:solidFill>
                  <a:schemeClr val="tx1"/>
                </a:solidFill>
              </a:rPr>
              <a:t>Jalan</a:t>
            </a:r>
            <a:endParaRPr lang="en-US" sz="2400" b="1" dirty="0" smtClean="0">
              <a:solidFill>
                <a:schemeClr val="tx1"/>
              </a:solidFill>
            </a:endParaRPr>
          </a:p>
        </p:txBody>
      </p:sp>
    </p:spTree>
    <p:extLst>
      <p:ext uri="{BB962C8B-B14F-4D97-AF65-F5344CB8AC3E}">
        <p14:creationId xmlns:p14="http://schemas.microsoft.com/office/powerpoint/2010/main" val="3398075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42984"/>
            <a:ext cx="9144000" cy="714380"/>
          </a:xfrm>
          <a:prstGeom prst="rect">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r"/>
            <a:r>
              <a:rPr lang="en-IN" sz="7200" dirty="0" smtClean="0">
                <a:solidFill>
                  <a:schemeClr val="tx1"/>
                </a:solidFill>
              </a:rPr>
              <a:t>    </a:t>
            </a:r>
            <a:endParaRPr lang="en-US" sz="11500" dirty="0">
              <a:solidFill>
                <a:schemeClr val="tx1"/>
              </a:solidFill>
              <a:effectLst>
                <a:outerShdw blurRad="38100" dist="38100" dir="2700000" algn="tl">
                  <a:srgbClr val="000000">
                    <a:alpha val="43137"/>
                  </a:srgbClr>
                </a:outerShdw>
              </a:effectLst>
            </a:endParaRPr>
          </a:p>
        </p:txBody>
      </p:sp>
      <p:sp>
        <p:nvSpPr>
          <p:cNvPr id="2" name="Rectangle 1"/>
          <p:cNvSpPr/>
          <p:nvPr/>
        </p:nvSpPr>
        <p:spPr>
          <a:xfrm>
            <a:off x="5913820" y="1142984"/>
            <a:ext cx="2953437" cy="707886"/>
          </a:xfrm>
          <a:prstGeom prst="rect">
            <a:avLst/>
          </a:prstGeom>
        </p:spPr>
        <p:txBody>
          <a:bodyPr wrap="none">
            <a:spAutoFit/>
          </a:bodyPr>
          <a:lstStyle/>
          <a:p>
            <a:r>
              <a:rPr lang="en-IN" sz="4000" dirty="0" smtClean="0">
                <a:effectLst>
                  <a:outerShdw blurRad="38100" dist="38100" dir="2700000" algn="tl">
                    <a:srgbClr val="000000">
                      <a:alpha val="43137"/>
                    </a:srgbClr>
                  </a:outerShdw>
                </a:effectLst>
              </a:rPr>
              <a:t>Our Mentor </a:t>
            </a:r>
            <a:endParaRPr lang="en-US" sz="4000" dirty="0">
              <a:effectLst>
                <a:outerShdw blurRad="38100" dist="38100" dir="2700000" algn="tl">
                  <a:srgbClr val="000000">
                    <a:alpha val="43137"/>
                  </a:srgbClr>
                </a:outerShdw>
              </a:effectLst>
            </a:endParaRPr>
          </a:p>
        </p:txBody>
      </p:sp>
      <p:pic>
        <p:nvPicPr>
          <p:cNvPr id="4" name="Picture 2" descr="C:\Users\MLZSC-CNSRM2-2\Desktop\Screenshot_2017-06-15-11-14-34-397_com.miui.gallery.png"/>
          <p:cNvPicPr>
            <a:picLocks noChangeAspect="1" noChangeArrowheads="1"/>
          </p:cNvPicPr>
          <p:nvPr/>
        </p:nvPicPr>
        <p:blipFill>
          <a:blip r:embed="rId2"/>
          <a:srcRect/>
          <a:stretch>
            <a:fillRect/>
          </a:stretch>
        </p:blipFill>
        <p:spPr bwMode="auto">
          <a:xfrm>
            <a:off x="857224" y="2276872"/>
            <a:ext cx="2928958" cy="3085163"/>
          </a:xfrm>
          <a:prstGeom prst="rect">
            <a:avLst/>
          </a:prstGeom>
          <a:ln/>
        </p:spPr>
        <p:style>
          <a:lnRef idx="2">
            <a:schemeClr val="dk1"/>
          </a:lnRef>
          <a:fillRef idx="1">
            <a:schemeClr val="lt1"/>
          </a:fillRef>
          <a:effectRef idx="0">
            <a:schemeClr val="dk1"/>
          </a:effectRef>
          <a:fontRef idx="minor">
            <a:schemeClr val="dk1"/>
          </a:fontRef>
        </p:style>
      </p:pic>
      <p:sp>
        <p:nvSpPr>
          <p:cNvPr id="5" name="Rectangle 4"/>
          <p:cNvSpPr/>
          <p:nvPr/>
        </p:nvSpPr>
        <p:spPr>
          <a:xfrm>
            <a:off x="4143372" y="2357430"/>
            <a:ext cx="4572000" cy="2677656"/>
          </a:xfrm>
          <a:prstGeom prst="rect">
            <a:avLst/>
          </a:prstGeom>
          <a:ln>
            <a:solidFill>
              <a:schemeClr val="bg1"/>
            </a:solidFill>
          </a:ln>
        </p:spPr>
        <p:txBody>
          <a:bodyPr>
            <a:spAutoFit/>
          </a:bodyPr>
          <a:lstStyle/>
          <a:p>
            <a:r>
              <a:rPr lang="en-IN" sz="2400" dirty="0" smtClean="0">
                <a:solidFill>
                  <a:schemeClr val="tx1">
                    <a:lumMod val="95000"/>
                  </a:schemeClr>
                </a:solidFill>
                <a:latin typeface="Times New Roman" pitchFamily="18" charset="0"/>
              </a:rPr>
              <a:t>Regional School Director </a:t>
            </a:r>
          </a:p>
          <a:p>
            <a:r>
              <a:rPr lang="en-IN" sz="2400" dirty="0" smtClean="0">
                <a:solidFill>
                  <a:schemeClr val="tx1">
                    <a:lumMod val="95000"/>
                  </a:schemeClr>
                </a:solidFill>
                <a:latin typeface="Times New Roman" pitchFamily="18" charset="0"/>
              </a:rPr>
              <a:t>West Zone Zee Learn </a:t>
            </a:r>
          </a:p>
          <a:p>
            <a:endParaRPr lang="en-IN" sz="2000" dirty="0" smtClean="0">
              <a:solidFill>
                <a:schemeClr val="tx1">
                  <a:lumMod val="95000"/>
                </a:schemeClr>
              </a:solidFill>
              <a:latin typeface="Times New Roman" pitchFamily="18" charset="0"/>
            </a:endParaRPr>
          </a:p>
          <a:p>
            <a:r>
              <a:rPr lang="en-IN" sz="2000" dirty="0" smtClean="0">
                <a:solidFill>
                  <a:schemeClr val="tx1">
                    <a:lumMod val="95000"/>
                  </a:schemeClr>
                </a:solidFill>
                <a:latin typeface="Times New Roman" pitchFamily="18" charset="0"/>
              </a:rPr>
              <a:t>Name :- Ms. </a:t>
            </a:r>
            <a:r>
              <a:rPr lang="en-IN" sz="2000" dirty="0" err="1" smtClean="0">
                <a:solidFill>
                  <a:schemeClr val="tx1">
                    <a:lumMod val="95000"/>
                  </a:schemeClr>
                </a:solidFill>
                <a:latin typeface="Times New Roman" pitchFamily="18" charset="0"/>
              </a:rPr>
              <a:t>Satwant</a:t>
            </a:r>
            <a:r>
              <a:rPr lang="en-IN" sz="2000" dirty="0" smtClean="0">
                <a:solidFill>
                  <a:schemeClr val="tx1">
                    <a:lumMod val="95000"/>
                  </a:schemeClr>
                </a:solidFill>
                <a:latin typeface="Times New Roman" pitchFamily="18" charset="0"/>
              </a:rPr>
              <a:t> </a:t>
            </a:r>
            <a:r>
              <a:rPr lang="en-IN" sz="2000" dirty="0" err="1" smtClean="0">
                <a:solidFill>
                  <a:schemeClr val="tx1">
                    <a:lumMod val="95000"/>
                  </a:schemeClr>
                </a:solidFill>
                <a:latin typeface="Times New Roman" pitchFamily="18" charset="0"/>
              </a:rPr>
              <a:t>Palekar</a:t>
            </a:r>
            <a:endParaRPr lang="en-IN" sz="2000" dirty="0" smtClean="0">
              <a:solidFill>
                <a:schemeClr val="tx1">
                  <a:lumMod val="95000"/>
                </a:schemeClr>
              </a:solidFill>
              <a:latin typeface="Times New Roman" pitchFamily="18" charset="0"/>
            </a:endParaRPr>
          </a:p>
          <a:p>
            <a:endParaRPr lang="en-IN" sz="2000" dirty="0" smtClean="0">
              <a:solidFill>
                <a:schemeClr val="tx1">
                  <a:lumMod val="95000"/>
                </a:schemeClr>
              </a:solidFill>
              <a:latin typeface="Times New Roman" pitchFamily="18" charset="0"/>
            </a:endParaRPr>
          </a:p>
          <a:p>
            <a:r>
              <a:rPr lang="en-IN" sz="2000" dirty="0" smtClean="0">
                <a:solidFill>
                  <a:schemeClr val="tx1">
                    <a:lumMod val="95000"/>
                  </a:schemeClr>
                </a:solidFill>
                <a:latin typeface="Times New Roman" pitchFamily="18" charset="0"/>
              </a:rPr>
              <a:t>Ph. No. :- 9819987979</a:t>
            </a:r>
          </a:p>
          <a:p>
            <a:endParaRPr lang="en-IN" sz="2000" dirty="0" smtClean="0">
              <a:solidFill>
                <a:schemeClr val="tx1">
                  <a:lumMod val="95000"/>
                </a:schemeClr>
              </a:solidFill>
              <a:latin typeface="Times New Roman" pitchFamily="18" charset="0"/>
            </a:endParaRPr>
          </a:p>
          <a:p>
            <a:r>
              <a:rPr lang="en-IN" sz="2000" dirty="0" smtClean="0">
                <a:solidFill>
                  <a:schemeClr val="tx1">
                    <a:lumMod val="95000"/>
                  </a:schemeClr>
                </a:solidFill>
                <a:latin typeface="Times New Roman" pitchFamily="18" charset="0"/>
              </a:rPr>
              <a:t>E-mail :- satwant.palekar@zeelearn.com</a:t>
            </a:r>
            <a:endParaRPr lang="en-IN" sz="2400" dirty="0" smtClean="0">
              <a:solidFill>
                <a:schemeClr val="bg2">
                  <a:lumMod val="10000"/>
                </a:schemeClr>
              </a:solidFill>
              <a:latin typeface="Times New Roman" pitchFamily="18" charset="0"/>
            </a:endParaRPr>
          </a:p>
        </p:txBody>
      </p:sp>
      <p:sp>
        <p:nvSpPr>
          <p:cNvPr id="6" name="Rectangle 5"/>
          <p:cNvSpPr/>
          <p:nvPr/>
        </p:nvSpPr>
        <p:spPr>
          <a:xfrm>
            <a:off x="32" y="6072206"/>
            <a:ext cx="9144000" cy="214314"/>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 name="Picture 6" descr="add.jpg"/>
          <p:cNvPicPr>
            <a:picLocks noChangeAspect="1"/>
          </p:cNvPicPr>
          <p:nvPr/>
        </p:nvPicPr>
        <p:blipFill>
          <a:blip r:embed="rId3"/>
          <a:stretch>
            <a:fillRect/>
          </a:stretch>
        </p:blipFill>
        <p:spPr>
          <a:xfrm>
            <a:off x="0" y="6215082"/>
            <a:ext cx="9144000" cy="642918"/>
          </a:xfrm>
          <a:prstGeom prst="rect">
            <a:avLst/>
          </a:prstGeom>
        </p:spPr>
      </p:pic>
      <p:pic>
        <p:nvPicPr>
          <p:cNvPr id="9" name="Picture 8" descr="school logo png.png"/>
          <p:cNvPicPr>
            <a:picLocks noChangeAspect="1"/>
          </p:cNvPicPr>
          <p:nvPr/>
        </p:nvPicPr>
        <p:blipFill>
          <a:blip r:embed="rId4" cstate="print"/>
          <a:stretch>
            <a:fillRect/>
          </a:stretch>
        </p:blipFill>
        <p:spPr>
          <a:xfrm>
            <a:off x="642910" y="214290"/>
            <a:ext cx="1143008" cy="11430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2469</TotalTime>
  <Words>2251</Words>
  <Application>Microsoft Office PowerPoint</Application>
  <PresentationFormat>On-screen Show (4:3)</PresentationFormat>
  <Paragraphs>530</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 Litera Zee School</dc:title>
  <dc:creator>MLZSC DESIGN</dc:creator>
  <cp:lastModifiedBy>Lenovo</cp:lastModifiedBy>
  <cp:revision>278</cp:revision>
  <dcterms:created xsi:type="dcterms:W3CDTF">2019-04-18T08:34:10Z</dcterms:created>
  <dcterms:modified xsi:type="dcterms:W3CDTF">2019-09-18T10:50:46Z</dcterms:modified>
</cp:coreProperties>
</file>